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6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3800" b="0" i="0" u="none" strike="noStrike" cap="none" spc="0" normalizeH="0" baseline="0">
        <a:ln>
          <a:noFill/>
        </a:ln>
        <a:solidFill>
          <a:srgbClr val="FFFFFF"/>
        </a:solidFill>
        <a:effectLst/>
        <a:uFillTx/>
        <a:latin typeface="+mn-lt"/>
        <a:ea typeface="+mn-ea"/>
        <a:cs typeface="+mn-cs"/>
        <a:sym typeface="Helvetica Light"/>
      </a:defRPr>
    </a:lvl1pPr>
    <a:lvl2pPr marL="0" marR="0" indent="0" algn="ctr" defTabSz="584200" rtl="0" fontAlgn="auto" latinLnBrk="0" hangingPunct="0">
      <a:lnSpc>
        <a:spcPct val="100000"/>
      </a:lnSpc>
      <a:spcBef>
        <a:spcPts val="0"/>
      </a:spcBef>
      <a:spcAft>
        <a:spcPts val="0"/>
      </a:spcAft>
      <a:buClrTx/>
      <a:buSzTx/>
      <a:buFontTx/>
      <a:buNone/>
      <a:tabLst/>
      <a:defRPr kumimoji="0" sz="3800" b="0" i="0" u="none" strike="noStrike" cap="none" spc="0" normalizeH="0" baseline="0">
        <a:ln>
          <a:noFill/>
        </a:ln>
        <a:solidFill>
          <a:srgbClr val="FFFFFF"/>
        </a:solidFill>
        <a:effectLst/>
        <a:uFillTx/>
        <a:latin typeface="+mn-lt"/>
        <a:ea typeface="+mn-ea"/>
        <a:cs typeface="+mn-cs"/>
        <a:sym typeface="Helvetica Light"/>
      </a:defRPr>
    </a:lvl2pPr>
    <a:lvl3pPr marL="0" marR="0" indent="0" algn="ctr" defTabSz="584200" rtl="0" fontAlgn="auto" latinLnBrk="0" hangingPunct="0">
      <a:lnSpc>
        <a:spcPct val="100000"/>
      </a:lnSpc>
      <a:spcBef>
        <a:spcPts val="0"/>
      </a:spcBef>
      <a:spcAft>
        <a:spcPts val="0"/>
      </a:spcAft>
      <a:buClrTx/>
      <a:buSzTx/>
      <a:buFontTx/>
      <a:buNone/>
      <a:tabLst/>
      <a:defRPr kumimoji="0" sz="3800" b="0" i="0" u="none" strike="noStrike" cap="none" spc="0" normalizeH="0" baseline="0">
        <a:ln>
          <a:noFill/>
        </a:ln>
        <a:solidFill>
          <a:srgbClr val="FFFFFF"/>
        </a:solidFill>
        <a:effectLst/>
        <a:uFillTx/>
        <a:latin typeface="+mn-lt"/>
        <a:ea typeface="+mn-ea"/>
        <a:cs typeface="+mn-cs"/>
        <a:sym typeface="Helvetica Light"/>
      </a:defRPr>
    </a:lvl3pPr>
    <a:lvl4pPr marL="0" marR="0" indent="0" algn="ctr" defTabSz="584200" rtl="0" fontAlgn="auto" latinLnBrk="0" hangingPunct="0">
      <a:lnSpc>
        <a:spcPct val="100000"/>
      </a:lnSpc>
      <a:spcBef>
        <a:spcPts val="0"/>
      </a:spcBef>
      <a:spcAft>
        <a:spcPts val="0"/>
      </a:spcAft>
      <a:buClrTx/>
      <a:buSzTx/>
      <a:buFontTx/>
      <a:buNone/>
      <a:tabLst/>
      <a:defRPr kumimoji="0" sz="3800" b="0" i="0" u="none" strike="noStrike" cap="none" spc="0" normalizeH="0" baseline="0">
        <a:ln>
          <a:noFill/>
        </a:ln>
        <a:solidFill>
          <a:srgbClr val="FFFFFF"/>
        </a:solidFill>
        <a:effectLst/>
        <a:uFillTx/>
        <a:latin typeface="+mn-lt"/>
        <a:ea typeface="+mn-ea"/>
        <a:cs typeface="+mn-cs"/>
        <a:sym typeface="Helvetica Light"/>
      </a:defRPr>
    </a:lvl4pPr>
    <a:lvl5pPr marL="0" marR="0" indent="0" algn="ctr" defTabSz="584200" rtl="0" fontAlgn="auto" latinLnBrk="0" hangingPunct="0">
      <a:lnSpc>
        <a:spcPct val="100000"/>
      </a:lnSpc>
      <a:spcBef>
        <a:spcPts val="0"/>
      </a:spcBef>
      <a:spcAft>
        <a:spcPts val="0"/>
      </a:spcAft>
      <a:buClrTx/>
      <a:buSzTx/>
      <a:buFontTx/>
      <a:buNone/>
      <a:tabLst/>
      <a:defRPr kumimoji="0" sz="3800" b="0" i="0" u="none" strike="noStrike" cap="none" spc="0" normalizeH="0" baseline="0">
        <a:ln>
          <a:noFill/>
        </a:ln>
        <a:solidFill>
          <a:srgbClr val="FFFFFF"/>
        </a:solidFill>
        <a:effectLst/>
        <a:uFillTx/>
        <a:latin typeface="+mn-lt"/>
        <a:ea typeface="+mn-ea"/>
        <a:cs typeface="+mn-cs"/>
        <a:sym typeface="Helvetica Light"/>
      </a:defRPr>
    </a:lvl5pPr>
    <a:lvl6pPr marL="0" marR="0" indent="0" algn="ctr" defTabSz="584200" rtl="0" fontAlgn="auto" latinLnBrk="0" hangingPunct="0">
      <a:lnSpc>
        <a:spcPct val="100000"/>
      </a:lnSpc>
      <a:spcBef>
        <a:spcPts val="0"/>
      </a:spcBef>
      <a:spcAft>
        <a:spcPts val="0"/>
      </a:spcAft>
      <a:buClrTx/>
      <a:buSzTx/>
      <a:buFontTx/>
      <a:buNone/>
      <a:tabLst/>
      <a:defRPr kumimoji="0" sz="3800" b="0" i="0" u="none" strike="noStrike" cap="none" spc="0" normalizeH="0" baseline="0">
        <a:ln>
          <a:noFill/>
        </a:ln>
        <a:solidFill>
          <a:srgbClr val="FFFFFF"/>
        </a:solidFill>
        <a:effectLst/>
        <a:uFillTx/>
        <a:latin typeface="+mn-lt"/>
        <a:ea typeface="+mn-ea"/>
        <a:cs typeface="+mn-cs"/>
        <a:sym typeface="Helvetica Light"/>
      </a:defRPr>
    </a:lvl6pPr>
    <a:lvl7pPr marL="0" marR="0" indent="0" algn="ctr" defTabSz="584200" rtl="0" fontAlgn="auto" latinLnBrk="0" hangingPunct="0">
      <a:lnSpc>
        <a:spcPct val="100000"/>
      </a:lnSpc>
      <a:spcBef>
        <a:spcPts val="0"/>
      </a:spcBef>
      <a:spcAft>
        <a:spcPts val="0"/>
      </a:spcAft>
      <a:buClrTx/>
      <a:buSzTx/>
      <a:buFontTx/>
      <a:buNone/>
      <a:tabLst/>
      <a:defRPr kumimoji="0" sz="3800" b="0" i="0" u="none" strike="noStrike" cap="none" spc="0" normalizeH="0" baseline="0">
        <a:ln>
          <a:noFill/>
        </a:ln>
        <a:solidFill>
          <a:srgbClr val="FFFFFF"/>
        </a:solidFill>
        <a:effectLst/>
        <a:uFillTx/>
        <a:latin typeface="+mn-lt"/>
        <a:ea typeface="+mn-ea"/>
        <a:cs typeface="+mn-cs"/>
        <a:sym typeface="Helvetica Light"/>
      </a:defRPr>
    </a:lvl7pPr>
    <a:lvl8pPr marL="0" marR="0" indent="0" algn="ctr" defTabSz="584200" rtl="0" fontAlgn="auto" latinLnBrk="0" hangingPunct="0">
      <a:lnSpc>
        <a:spcPct val="100000"/>
      </a:lnSpc>
      <a:spcBef>
        <a:spcPts val="0"/>
      </a:spcBef>
      <a:spcAft>
        <a:spcPts val="0"/>
      </a:spcAft>
      <a:buClrTx/>
      <a:buSzTx/>
      <a:buFontTx/>
      <a:buNone/>
      <a:tabLst/>
      <a:defRPr kumimoji="0" sz="3800" b="0" i="0" u="none" strike="noStrike" cap="none" spc="0" normalizeH="0" baseline="0">
        <a:ln>
          <a:noFill/>
        </a:ln>
        <a:solidFill>
          <a:srgbClr val="FFFFFF"/>
        </a:solidFill>
        <a:effectLst/>
        <a:uFillTx/>
        <a:latin typeface="+mn-lt"/>
        <a:ea typeface="+mn-ea"/>
        <a:cs typeface="+mn-cs"/>
        <a:sym typeface="Helvetica Light"/>
      </a:defRPr>
    </a:lvl8pPr>
    <a:lvl9pPr marL="0" marR="0" indent="0" algn="ctr" defTabSz="584200" rtl="0" fontAlgn="auto" latinLnBrk="0" hangingPunct="0">
      <a:lnSpc>
        <a:spcPct val="100000"/>
      </a:lnSpc>
      <a:spcBef>
        <a:spcPts val="0"/>
      </a:spcBef>
      <a:spcAft>
        <a:spcPts val="0"/>
      </a:spcAft>
      <a:buClrTx/>
      <a:buSzTx/>
      <a:buFontTx/>
      <a:buNone/>
      <a:tabLst/>
      <a:defRPr kumimoji="0" sz="3800" b="0" i="0" u="none" strike="noStrike" cap="none" spc="0" normalizeH="0" baseline="0">
        <a:ln>
          <a:noFill/>
        </a:ln>
        <a:solidFill>
          <a:srgbClr val="FFFFFF"/>
        </a:solidFill>
        <a:effectLst/>
        <a:uFillTx/>
        <a:latin typeface="+mn-lt"/>
        <a:ea typeface="+mn-ea"/>
        <a:cs typeface="+mn-cs"/>
        <a:sym typeface="Helvetica Light"/>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noFill/>
        </a:fill>
      </a:tcStyle>
    </a:wholeTbl>
    <a:band2H>
      <a:tcTxStyle/>
      <a:tcStyle>
        <a:tcBdr/>
        <a:fill>
          <a:solidFill>
            <a:srgbClr val="797A7C">
              <a:alpha val="30000"/>
            </a:srgbClr>
          </a:solidFill>
        </a:fill>
      </a:tcStyle>
    </a:band2H>
    <a:firstCol>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0F5F0C"/>
          </a:solidFill>
        </a:fill>
      </a:tcStyle>
    </a:firstCol>
    <a:lastRow>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0365C0"/>
          </a:solidFill>
        </a:fill>
      </a:tcStyle>
    </a:lastRow>
    <a:firstRow>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0365C0"/>
          </a:solidFill>
        </a:fill>
      </a:tcStyle>
    </a:firstRow>
  </a:tblStyle>
  <a:tblStyle styleId="{C7B018BB-80A7-4F77-B60F-C8B233D01FF8}" styleName="">
    <a:tblBg/>
    <a:wholeTbl>
      <a:tcTxStyle b="off" i="off">
        <a:fontRef idx="minor">
          <a:srgbClr val="FFFFFF"/>
        </a:fontRef>
        <a:srgbClr val="FFFFFF"/>
      </a:tcTxStyle>
      <a:tcStyle>
        <a:tcBdr>
          <a:left>
            <a:ln w="12700" cap="flat">
              <a:solidFill>
                <a:srgbClr val="CBCBCB"/>
              </a:solidFill>
              <a:prstDash val="solid"/>
              <a:miter lim="400000"/>
            </a:ln>
          </a:left>
          <a:right>
            <a:ln w="12700" cap="flat">
              <a:solidFill>
                <a:srgbClr val="CBCBCB"/>
              </a:solidFill>
              <a:prstDash val="solid"/>
              <a:miter lim="400000"/>
            </a:ln>
          </a:right>
          <a:top>
            <a:ln w="12700" cap="flat">
              <a:solidFill>
                <a:srgbClr val="CBCBCB"/>
              </a:solidFill>
              <a:prstDash val="solid"/>
              <a:miter lim="400000"/>
            </a:ln>
          </a:top>
          <a:bottom>
            <a:ln w="12700" cap="flat">
              <a:solidFill>
                <a:srgbClr val="CBCBCB"/>
              </a:solidFill>
              <a:prstDash val="solid"/>
              <a:miter lim="400000"/>
            </a:ln>
          </a:bottom>
          <a:insideH>
            <a:ln w="12700" cap="flat">
              <a:solidFill>
                <a:srgbClr val="CBCBCB"/>
              </a:solidFill>
              <a:prstDash val="solid"/>
              <a:miter lim="400000"/>
            </a:ln>
          </a:insideH>
          <a:insideV>
            <a:ln w="12700" cap="flat">
              <a:solidFill>
                <a:srgbClr val="CBCBCB"/>
              </a:solidFill>
              <a:prstDash val="solid"/>
              <a:miter lim="400000"/>
            </a:ln>
          </a:insideV>
        </a:tcBdr>
        <a:fill>
          <a:noFill/>
        </a:fill>
      </a:tcStyle>
    </a:wholeTbl>
    <a:band2H>
      <a:tcTxStyle/>
      <a:tcStyle>
        <a:tcBdr/>
        <a:fill>
          <a:solidFill>
            <a:srgbClr val="87CED4">
              <a:alpha val="20000"/>
            </a:srgbClr>
          </a:solidFill>
        </a:fill>
      </a:tcStyle>
    </a:band2H>
    <a:firstCol>
      <a:tcTxStyle b="off" i="off">
        <a:fontRef idx="minor">
          <a:srgbClr val="FFFFFF"/>
        </a:fontRef>
        <a:srgbClr val="FFFFFF"/>
      </a:tcTxStyle>
      <a:tcStyle>
        <a:tcBdr>
          <a:left>
            <a:ln w="12700" cap="flat">
              <a:solidFill>
                <a:srgbClr val="CBCBCB"/>
              </a:solidFill>
              <a:prstDash val="solid"/>
              <a:miter lim="400000"/>
            </a:ln>
          </a:left>
          <a:right>
            <a:ln w="12700" cap="flat">
              <a:solidFill>
                <a:srgbClr val="CBCBCB"/>
              </a:solidFill>
              <a:prstDash val="solid"/>
              <a:miter lim="400000"/>
            </a:ln>
          </a:right>
          <a:top>
            <a:ln w="12700" cap="flat">
              <a:solidFill>
                <a:srgbClr val="CBCBCB"/>
              </a:solidFill>
              <a:prstDash val="solid"/>
              <a:miter lim="400000"/>
            </a:ln>
          </a:top>
          <a:bottom>
            <a:ln w="12700" cap="flat">
              <a:solidFill>
                <a:srgbClr val="CBCBCB"/>
              </a:solidFill>
              <a:prstDash val="solid"/>
              <a:miter lim="400000"/>
            </a:ln>
          </a:bottom>
          <a:insideH>
            <a:ln w="12700" cap="flat">
              <a:solidFill>
                <a:srgbClr val="CBCBCB"/>
              </a:solidFill>
              <a:prstDash val="solid"/>
              <a:miter lim="400000"/>
            </a:ln>
          </a:insideH>
          <a:insideV>
            <a:ln w="12700" cap="flat">
              <a:solidFill>
                <a:srgbClr val="CBCBCB"/>
              </a:solidFill>
              <a:prstDash val="solid"/>
              <a:miter lim="400000"/>
            </a:ln>
          </a:insideV>
        </a:tcBdr>
        <a:fill>
          <a:solidFill>
            <a:srgbClr val="398CCE"/>
          </a:solidFill>
        </a:fill>
      </a:tcStyle>
    </a:firstCol>
    <a:lastRow>
      <a:tcTxStyle b="off" i="off">
        <a:fontRef idx="minor">
          <a:srgbClr val="FFFFFF"/>
        </a:fontRef>
        <a:srgbClr val="FFFFFF"/>
      </a:tcTxStyle>
      <a:tcStyle>
        <a:tcBdr>
          <a:left>
            <a:ln w="12700" cap="flat">
              <a:solidFill>
                <a:srgbClr val="CBCBCB"/>
              </a:solidFill>
              <a:prstDash val="solid"/>
              <a:miter lim="400000"/>
            </a:ln>
          </a:left>
          <a:right>
            <a:ln w="12700" cap="flat">
              <a:solidFill>
                <a:srgbClr val="CBCBCB"/>
              </a:solidFill>
              <a:prstDash val="solid"/>
              <a:miter lim="400000"/>
            </a:ln>
          </a:right>
          <a:top>
            <a:ln w="25400" cap="flat">
              <a:solidFill>
                <a:srgbClr val="CBCBCB"/>
              </a:solidFill>
              <a:prstDash val="solid"/>
              <a:miter lim="400000"/>
            </a:ln>
          </a:top>
          <a:bottom>
            <a:ln w="12700" cap="flat">
              <a:solidFill>
                <a:srgbClr val="CBCBCB"/>
              </a:solidFill>
              <a:prstDash val="solid"/>
              <a:miter lim="400000"/>
            </a:ln>
          </a:bottom>
          <a:insideH>
            <a:ln w="12700" cap="flat">
              <a:solidFill>
                <a:srgbClr val="CBCBCB"/>
              </a:solidFill>
              <a:prstDash val="solid"/>
              <a:miter lim="400000"/>
            </a:ln>
          </a:insideH>
          <a:insideV>
            <a:ln w="12700" cap="flat">
              <a:solidFill>
                <a:srgbClr val="CBCBCB"/>
              </a:solidFill>
              <a:prstDash val="solid"/>
              <a:miter lim="400000"/>
            </a:ln>
          </a:insideV>
        </a:tcBdr>
        <a:fill>
          <a:noFill/>
        </a:fill>
      </a:tcStyle>
    </a:lastRow>
    <a:firstRow>
      <a:tcTxStyle b="off" i="off">
        <a:fontRef idx="minor">
          <a:srgbClr val="FFFFFF"/>
        </a:fontRef>
        <a:srgbClr val="FFFFFF"/>
      </a:tcTxStyle>
      <a:tcStyle>
        <a:tcBdr>
          <a:left>
            <a:ln w="12700" cap="flat">
              <a:solidFill>
                <a:srgbClr val="CBCBCB"/>
              </a:solidFill>
              <a:prstDash val="solid"/>
              <a:miter lim="400000"/>
            </a:ln>
          </a:left>
          <a:right>
            <a:ln w="12700" cap="flat">
              <a:solidFill>
                <a:srgbClr val="CBCBCB"/>
              </a:solidFill>
              <a:prstDash val="solid"/>
              <a:miter lim="400000"/>
            </a:ln>
          </a:right>
          <a:top>
            <a:ln w="12700" cap="flat">
              <a:solidFill>
                <a:srgbClr val="CBCBCB"/>
              </a:solidFill>
              <a:prstDash val="solid"/>
              <a:miter lim="400000"/>
            </a:ln>
          </a:top>
          <a:bottom>
            <a:ln w="12700" cap="flat">
              <a:solidFill>
                <a:srgbClr val="CBCBCB"/>
              </a:solidFill>
              <a:prstDash val="solid"/>
              <a:miter lim="400000"/>
            </a:ln>
          </a:bottom>
          <a:insideH>
            <a:ln w="12700" cap="flat">
              <a:solidFill>
                <a:srgbClr val="CBCBCB"/>
              </a:solidFill>
              <a:prstDash val="solid"/>
              <a:miter lim="400000"/>
            </a:ln>
          </a:insideH>
          <a:insideV>
            <a:ln w="12700" cap="flat">
              <a:solidFill>
                <a:srgbClr val="CBCBCB"/>
              </a:solidFill>
              <a:prstDash val="solid"/>
              <a:miter lim="400000"/>
            </a:ln>
          </a:insideV>
        </a:tcBdr>
        <a:fill>
          <a:solidFill>
            <a:srgbClr val="0365C0"/>
          </a:solidFill>
        </a:fill>
      </a:tcStyle>
    </a:firstRow>
  </a:tblStyle>
  <a:tblStyle styleId="{EEE7283C-3CF3-47DC-8721-378D4A62B228}" styleName="">
    <a:tblBg/>
    <a:wholeTbl>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929292"/>
              </a:solidFill>
              <a:prstDash val="solid"/>
              <a:miter lim="400000"/>
            </a:ln>
          </a:top>
          <a:bottom>
            <a:ln w="12700" cap="flat">
              <a:solidFill>
                <a:srgbClr val="929292"/>
              </a:solidFill>
              <a:prstDash val="solid"/>
              <a:miter lim="400000"/>
            </a:ln>
          </a:bottom>
          <a:insideH>
            <a:ln w="12700" cap="flat">
              <a:solidFill>
                <a:srgbClr val="929292"/>
              </a:solidFill>
              <a:prstDash val="solid"/>
              <a:miter lim="400000"/>
            </a:ln>
          </a:insideH>
          <a:insideV>
            <a:ln w="12700" cap="flat">
              <a:noFill/>
              <a:miter lim="400000"/>
            </a:ln>
          </a:insideV>
        </a:tcBdr>
        <a:fill>
          <a:noFill/>
        </a:fill>
      </a:tcStyle>
    </a:wholeTbl>
    <a:band2H>
      <a:tcTxStyle/>
      <a:tcStyle>
        <a:tcBdr/>
        <a:fill>
          <a:solidFill>
            <a:srgbClr val="5DC123">
              <a:alpha val="19000"/>
            </a:srgbClr>
          </a:solidFill>
        </a:fill>
      </a:tcStyle>
    </a:band2H>
    <a:firstCol>
      <a:tcTxStyle b="off" i="off">
        <a:fontRef idx="minor">
          <a:srgbClr val="FFFFFF"/>
        </a:fontRef>
        <a:srgbClr val="FFFFFF"/>
      </a:tcTxStyle>
      <a:tcStyle>
        <a:tcBdr>
          <a:left>
            <a:ln w="12700" cap="flat">
              <a:solidFill>
                <a:srgbClr val="FFFFFF"/>
              </a:solidFill>
              <a:prstDash val="solid"/>
              <a:miter lim="400000"/>
            </a:ln>
          </a:left>
          <a:right>
            <a:ln w="25400" cap="flat">
              <a:solidFill>
                <a:srgbClr val="CBCBCB"/>
              </a:solidFill>
              <a:prstDash val="solid"/>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2"/>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noFill/>
              <a:miter lim="400000"/>
            </a:ln>
          </a:insideH>
          <a:insideV>
            <a:ln w="12700" cap="flat">
              <a:noFill/>
              <a:miter lim="400000"/>
            </a:ln>
          </a:insideV>
        </a:tcBdr>
        <a:fill>
          <a:solidFill>
            <a:srgbClr val="33632E"/>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noFill/>
              <a:miter lim="400000"/>
            </a:ln>
          </a:insideH>
          <a:insideV>
            <a:ln w="12700" cap="flat">
              <a:noFill/>
              <a:miter lim="400000"/>
            </a:ln>
          </a:insideV>
        </a:tcBdr>
        <a:fill>
          <a:solidFill>
            <a:srgbClr val="33632E"/>
          </a:solidFill>
        </a:fill>
      </a:tcStyle>
    </a:firstRow>
  </a:tblStyle>
  <a:tblStyle styleId="{CF821DB8-F4EB-4A41-A1BA-3FCAFE7338EE}" styleName="">
    <a:tblBg/>
    <a:wholeTbl>
      <a:tcTxStyle b="off"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wholeTbl>
    <a:band2H>
      <a:tcTxStyle/>
      <a:tcStyle>
        <a:tcBdr/>
        <a:fill>
          <a:solidFill>
            <a:srgbClr val="797A7C">
              <a:alpha val="30000"/>
            </a:srgbClr>
          </a:solidFill>
        </a:fill>
      </a:tcStyle>
    </a:band2H>
    <a:firstCol>
      <a:tcTxStyle b="off" i="off">
        <a:fontRef idx="minor">
          <a:srgbClr val="000000"/>
        </a:fontRef>
        <a:srgbClr val="000000"/>
      </a:tcTxStyle>
      <a:tcStyle>
        <a:tcBdr>
          <a:left>
            <a:ln w="12700" cap="flat">
              <a:solidFill>
                <a:srgbClr val="FFFFFF"/>
              </a:solidFill>
              <a:prstDash val="solid"/>
              <a:miter lim="400000"/>
            </a:ln>
          </a:left>
          <a:right>
            <a:ln w="25400" cap="flat">
              <a:solidFill>
                <a:srgbClr val="FFFFFF"/>
              </a:solidFill>
              <a:prstDash val="solid"/>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6">
              <a:hueOff val="105381"/>
              <a:satOff val="14341"/>
              <a:lumOff val="10801"/>
            </a:schemeClr>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25400" cap="flat">
              <a:solidFill>
                <a:srgbClr val="FFFFFF"/>
              </a:solidFill>
              <a:prstDash val="solid"/>
              <a:miter lim="400000"/>
            </a:ln>
          </a:top>
          <a:bottom>
            <a:ln w="12700" cap="flat">
              <a:solidFill>
                <a:srgbClr val="FFFFFF"/>
              </a:solidFill>
              <a:prstDash val="solid"/>
              <a:miter lim="400000"/>
            </a:ln>
          </a:bottom>
          <a:insideH>
            <a:ln w="12700" cap="flat">
              <a:noFill/>
              <a:miter lim="400000"/>
            </a:ln>
          </a:insideH>
          <a:insideV>
            <a:ln w="12700" cap="flat">
              <a:noFill/>
              <a:miter lim="400000"/>
            </a:ln>
          </a:insideV>
        </a:tcBdr>
        <a:fill>
          <a:noFill/>
        </a:fill>
      </a:tcStyle>
    </a:lastRow>
    <a:fir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FFFFFF"/>
              </a:solidFill>
              <a:prstDash val="solid"/>
              <a:miter lim="400000"/>
            </a:ln>
          </a:top>
          <a:bottom>
            <a:ln w="25400" cap="flat">
              <a:solidFill>
                <a:srgbClr val="FFFFFF"/>
              </a:solidFill>
              <a:prstDash val="solid"/>
              <a:miter lim="400000"/>
            </a:ln>
          </a:bottom>
          <a:insideH>
            <a:ln w="12700" cap="flat">
              <a:noFill/>
              <a:miter lim="400000"/>
            </a:ln>
          </a:insideH>
          <a:insideV>
            <a:ln w="12700" cap="flat">
              <a:noFill/>
              <a:miter lim="400000"/>
            </a:ln>
          </a:insideV>
        </a:tcBdr>
        <a:fill>
          <a:solidFill>
            <a:schemeClr val="accent6">
              <a:hueOff val="105381"/>
              <a:satOff val="14341"/>
              <a:lumOff val="10801"/>
            </a:schemeClr>
          </a:solidFill>
        </a:fill>
      </a:tcStyle>
    </a:firstRow>
  </a:tblStyle>
  <a:tblStyle styleId="{33BA23B1-9221-436E-865A-0063620EA4FD}" styleName="">
    <a:tblBg/>
    <a:wholeTbl>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CBCBCB"/>
              </a:solidFill>
              <a:prstDash val="solid"/>
              <a:miter lim="400000"/>
            </a:ln>
          </a:top>
          <a:bottom>
            <a:ln w="12700" cap="flat">
              <a:solidFill>
                <a:srgbClr val="CBCBCB"/>
              </a:solidFill>
              <a:prstDash val="solid"/>
              <a:miter lim="400000"/>
            </a:ln>
          </a:bottom>
          <a:insideH>
            <a:ln w="12700" cap="flat">
              <a:solidFill>
                <a:srgbClr val="CBCBCB"/>
              </a:solidFill>
              <a:prstDash val="solid"/>
              <a:miter lim="400000"/>
            </a:ln>
          </a:insideH>
          <a:insideV>
            <a:ln w="12700" cap="flat">
              <a:noFill/>
              <a:miter lim="400000"/>
            </a:ln>
          </a:insideV>
        </a:tcBdr>
        <a:fill>
          <a:noFill/>
        </a:fill>
      </a:tcStyle>
    </a:wholeTbl>
    <a:band2H>
      <a:tcTxStyle/>
      <a:tcStyle>
        <a:tcBdr/>
        <a:fill>
          <a:solidFill>
            <a:srgbClr val="797A7C">
              <a:alpha val="30000"/>
            </a:srgbClr>
          </a:solidFill>
        </a:fill>
      </a:tcStyle>
    </a:band2H>
    <a:firstCol>
      <a:tcTxStyle b="off" i="off">
        <a:fontRef idx="minor">
          <a:srgbClr val="FFFFFF"/>
        </a:fontRef>
        <a:srgbClr val="FFFFFF"/>
      </a:tcTxStyle>
      <a:tcStyle>
        <a:tcBdr>
          <a:left>
            <a:ln w="12700" cap="flat">
              <a:solidFill>
                <a:srgbClr val="CBCBCB"/>
              </a:solidFill>
              <a:prstDash val="solid"/>
              <a:miter lim="400000"/>
            </a:ln>
          </a:left>
          <a:right>
            <a:ln w="12700" cap="flat">
              <a:solidFill>
                <a:srgbClr val="CBCBCB"/>
              </a:solidFill>
              <a:prstDash val="solid"/>
              <a:miter lim="400000"/>
            </a:ln>
          </a:right>
          <a:top>
            <a:ln w="12700" cap="flat">
              <a:solidFill>
                <a:srgbClr val="CBCBCB"/>
              </a:solidFill>
              <a:prstDash val="solid"/>
              <a:miter lim="400000"/>
            </a:ln>
          </a:top>
          <a:bottom>
            <a:ln w="12700" cap="flat">
              <a:solidFill>
                <a:srgbClr val="CBCBCB"/>
              </a:solidFill>
              <a:prstDash val="solid"/>
              <a:miter lim="400000"/>
            </a:ln>
          </a:bottom>
          <a:insideH>
            <a:ln w="12700" cap="flat">
              <a:solidFill>
                <a:srgbClr val="CBCBCB"/>
              </a:solidFill>
              <a:prstDash val="solid"/>
              <a:miter lim="400000"/>
            </a:ln>
          </a:insideH>
          <a:insideV>
            <a:ln w="12700" cap="flat">
              <a:noFill/>
              <a:miter lim="400000"/>
            </a:ln>
          </a:insideV>
        </a:tcBdr>
        <a:fill>
          <a:solidFill>
            <a:srgbClr val="545761"/>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CBCBCB"/>
              </a:solidFill>
              <a:prstDash val="solid"/>
              <a:miter lim="400000"/>
            </a:ln>
          </a:top>
          <a:bottom>
            <a:ln w="12700" cap="flat">
              <a:solidFill>
                <a:srgbClr val="CBCBCB"/>
              </a:solidFill>
              <a:prstDash val="solid"/>
              <a:miter lim="400000"/>
            </a:ln>
          </a:bottom>
          <a:insideH>
            <a:ln w="12700" cap="flat">
              <a:noFill/>
              <a:miter lim="400000"/>
            </a:ln>
          </a:insideH>
          <a:insideV>
            <a:ln w="12700" cap="flat">
              <a:noFill/>
              <a:miter lim="400000"/>
            </a:ln>
          </a:insideV>
        </a:tcBdr>
        <a:fill>
          <a:solidFill>
            <a:srgbClr val="777C83"/>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CBCBCB"/>
              </a:solidFill>
              <a:prstDash val="solid"/>
              <a:miter lim="400000"/>
            </a:ln>
          </a:top>
          <a:bottom>
            <a:ln w="12700" cap="flat">
              <a:solidFill>
                <a:srgbClr val="FFFFFF"/>
              </a:solidFill>
              <a:prstDash val="solid"/>
              <a:miter lim="400000"/>
            </a:ln>
          </a:bottom>
          <a:insideH>
            <a:ln w="12700" cap="flat">
              <a:noFill/>
              <a:miter lim="400000"/>
            </a:ln>
          </a:insideH>
          <a:insideV>
            <a:ln w="12700" cap="flat">
              <a:noFill/>
              <a:miter lim="400000"/>
            </a:ln>
          </a:insideV>
        </a:tcBdr>
        <a:fill>
          <a:solidFill>
            <a:srgbClr val="777C83"/>
          </a:solidFill>
        </a:fill>
      </a:tcStyle>
    </a:firstRow>
  </a:tblStyle>
  <a:tblStyle styleId="{2708684C-4D16-4618-839F-0558EEFCDFE6}" styleName="">
    <a:tblBg/>
    <a:wholeTbl>
      <a:tcTxStyle b="off" i="off">
        <a:fontRef idx="minor">
          <a:srgbClr val="FFFFFF"/>
        </a:fontRef>
        <a:srgbClr val="FFFFFF"/>
      </a:tcTxStyle>
      <a:tcStyle>
        <a:tcBdr>
          <a:left>
            <a:ln w="12700" cap="flat">
              <a:solidFill>
                <a:srgbClr val="FFFFFF"/>
              </a:solidFill>
              <a:custDash>
                <a:ds d="200000" sp="200000"/>
              </a:custDash>
              <a:miter lim="400000"/>
            </a:ln>
          </a:left>
          <a:right>
            <a:ln w="12700" cap="flat">
              <a:solidFill>
                <a:srgbClr val="FFFFFF"/>
              </a:solidFill>
              <a:custDash>
                <a:ds d="200000" sp="200000"/>
              </a:custDash>
              <a:miter lim="400000"/>
            </a:ln>
          </a:right>
          <a:top>
            <a:ln w="12700" cap="flat">
              <a:solidFill>
                <a:srgbClr val="FFFFFF"/>
              </a:solidFill>
              <a:custDash>
                <a:ds d="200000" sp="200000"/>
              </a:custDash>
              <a:miter lim="400000"/>
            </a:ln>
          </a:top>
          <a:bottom>
            <a:ln w="12700" cap="flat">
              <a:solidFill>
                <a:srgbClr val="FFFFFF"/>
              </a:solidFill>
              <a:custDash>
                <a:ds d="200000" sp="200000"/>
              </a:custDash>
              <a:miter lim="400000"/>
            </a:ln>
          </a:bottom>
          <a:insideH>
            <a:ln w="12700" cap="flat">
              <a:solidFill>
                <a:srgbClr val="FFFFFF"/>
              </a:solidFill>
              <a:custDash>
                <a:ds d="200000" sp="200000"/>
              </a:custDash>
              <a:miter lim="400000"/>
            </a:ln>
          </a:insideH>
          <a:insideV>
            <a:ln w="12700" cap="flat">
              <a:solidFill>
                <a:srgbClr val="FFFFFF"/>
              </a:solidFill>
              <a:custDash>
                <a:ds d="200000" sp="200000"/>
              </a:custDash>
              <a:miter lim="400000"/>
            </a:ln>
          </a:insideV>
        </a:tcBdr>
        <a:fill>
          <a:noFill/>
        </a:fill>
      </a:tcStyle>
    </a:wholeTbl>
    <a:band2H>
      <a:tcTxStyle/>
      <a:tcStyle>
        <a:tcBdr/>
        <a:fill>
          <a:solidFill>
            <a:srgbClr val="797A7C">
              <a:alpha val="30000"/>
            </a:srgbClr>
          </a:solidFill>
        </a:fill>
      </a:tcStyle>
    </a:band2H>
    <a:firstCol>
      <a:tcTxStyle b="on" i="off">
        <a:font>
          <a:latin typeface="Helvetica"/>
          <a:ea typeface="Helvetica"/>
          <a:cs typeface="Helvetica"/>
        </a:font>
        <a:srgbClr val="FFFFFF"/>
      </a:tcTxStyle>
      <a:tcStyle>
        <a:tcBdr>
          <a:left>
            <a:ln w="12700" cap="flat">
              <a:noFill/>
              <a:miter lim="400000"/>
            </a:ln>
          </a:left>
          <a:right>
            <a:ln w="12700" cap="flat">
              <a:solidFill>
                <a:srgbClr val="FFFFFF"/>
              </a:solidFill>
              <a:prstDash val="solid"/>
              <a:miter lim="400000"/>
            </a:ln>
          </a:right>
          <a:top>
            <a:ln w="12700" cap="flat">
              <a:solidFill>
                <a:srgbClr val="FFFFFF"/>
              </a:solidFill>
              <a:custDash>
                <a:ds d="200000" sp="200000"/>
              </a:custDash>
              <a:miter lim="400000"/>
            </a:ln>
          </a:top>
          <a:bottom>
            <a:ln w="12700" cap="flat">
              <a:solidFill>
                <a:srgbClr val="FFFFFF"/>
              </a:solidFill>
              <a:custDash>
                <a:ds d="200000" sp="200000"/>
              </a:custDash>
              <a:miter lim="400000"/>
            </a:ln>
          </a:bottom>
          <a:insideH>
            <a:ln w="12700" cap="flat">
              <a:solidFill>
                <a:srgbClr val="FFFFFF"/>
              </a:solidFill>
              <a:custDash>
                <a:ds d="200000" sp="200000"/>
              </a:custDash>
              <a:miter lim="400000"/>
            </a:ln>
          </a:insideH>
          <a:insideV>
            <a:ln w="12700" cap="flat">
              <a:solidFill>
                <a:srgbClr val="FFFFFF"/>
              </a:solidFill>
              <a:custDash>
                <a:ds d="200000" sp="200000"/>
              </a:custDash>
              <a:miter lim="400000"/>
            </a:ln>
          </a:insideV>
        </a:tcBdr>
        <a:fill>
          <a:noFill/>
        </a:fill>
      </a:tcStyle>
    </a:firstCol>
    <a:lastRow>
      <a:tcTxStyle b="on" i="off">
        <a:font>
          <a:latin typeface="Helvetica"/>
          <a:ea typeface="Helvetica"/>
          <a:cs typeface="Helvetica"/>
        </a:font>
        <a:srgbClr val="FFFFFF"/>
      </a:tcTxStyle>
      <a:tcStyle>
        <a:tcBdr>
          <a:left>
            <a:ln w="12700" cap="flat">
              <a:solidFill>
                <a:srgbClr val="FFFFFF"/>
              </a:solidFill>
              <a:custDash>
                <a:ds d="200000" sp="200000"/>
              </a:custDash>
              <a:miter lim="400000"/>
            </a:ln>
          </a:left>
          <a:right>
            <a:ln w="12700" cap="flat">
              <a:solidFill>
                <a:srgbClr val="FFFFFF"/>
              </a:solidFill>
              <a:custDash>
                <a:ds d="200000" sp="200000"/>
              </a:custDash>
              <a:miter lim="400000"/>
            </a:ln>
          </a:right>
          <a:top>
            <a:ln w="12700" cap="flat">
              <a:solidFill>
                <a:srgbClr val="FFFFFF"/>
              </a:solidFill>
              <a:prstDash val="solid"/>
              <a:miter lim="400000"/>
            </a:ln>
          </a:top>
          <a:bottom>
            <a:ln w="12700" cap="flat">
              <a:noFill/>
              <a:miter lim="400000"/>
            </a:ln>
          </a:bottom>
          <a:insideH>
            <a:ln w="12700" cap="flat">
              <a:noFill/>
              <a:miter lim="400000"/>
            </a:ln>
          </a:insideH>
          <a:insideV>
            <a:ln w="12700" cap="flat">
              <a:solidFill>
                <a:srgbClr val="FFFFFF"/>
              </a:solidFill>
              <a:custDash>
                <a:ds d="200000" sp="200000"/>
              </a:custDash>
              <a:miter lim="400000"/>
            </a:ln>
          </a:insideV>
        </a:tcBdr>
        <a:fill>
          <a:noFill/>
        </a:fill>
      </a:tcStyle>
    </a:lastRow>
    <a:firstRow>
      <a:tcTxStyle b="on" i="off">
        <a:font>
          <a:latin typeface="Helvetica"/>
          <a:ea typeface="Helvetica"/>
          <a:cs typeface="Helvetica"/>
        </a:font>
        <a:srgbClr val="FFFFFF"/>
      </a:tcTxStyle>
      <a:tcStyle>
        <a:tcBdr>
          <a:left>
            <a:ln w="12700" cap="flat">
              <a:solidFill>
                <a:srgbClr val="FFFFFF"/>
              </a:solidFill>
              <a:custDash>
                <a:ds d="200000" sp="200000"/>
              </a:custDash>
              <a:miter lim="400000"/>
            </a:ln>
          </a:left>
          <a:right>
            <a:ln w="12700" cap="flat">
              <a:solidFill>
                <a:srgbClr val="FFFFFF"/>
              </a:solidFill>
              <a:custDash>
                <a:ds d="200000" sp="200000"/>
              </a:custDash>
              <a:miter lim="400000"/>
            </a:ln>
          </a:right>
          <a:top>
            <a:ln w="12700" cap="flat">
              <a:noFill/>
              <a:miter lim="400000"/>
            </a:ln>
          </a:top>
          <a:bottom>
            <a:ln w="12700" cap="flat">
              <a:solidFill>
                <a:srgbClr val="FFFFFF"/>
              </a:solidFill>
              <a:prstDash val="solid"/>
              <a:miter lim="400000"/>
            </a:ln>
          </a:bottom>
          <a:insideH>
            <a:ln w="12700" cap="flat">
              <a:noFill/>
              <a:miter lim="400000"/>
            </a:ln>
          </a:insideH>
          <a:insideV>
            <a:ln w="12700" cap="flat">
              <a:solidFill>
                <a:srgbClr val="FFFFFF"/>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94"/>
  </p:normalViewPr>
  <p:slideViewPr>
    <p:cSldViewPr snapToGrid="0" snapToObjects="1">
      <p:cViewPr varScale="1">
        <p:scale>
          <a:sx n="85" d="100"/>
          <a:sy n="85" d="100"/>
        </p:scale>
        <p:origin x="1912"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6" name="Shape 116"/>
          <p:cNvSpPr>
            <a:spLocks noGrp="1" noRot="1" noChangeAspect="1"/>
          </p:cNvSpPr>
          <p:nvPr>
            <p:ph type="sldImg"/>
          </p:nvPr>
        </p:nvSpPr>
        <p:spPr>
          <a:xfrm>
            <a:off x="1143000" y="685800"/>
            <a:ext cx="4572000" cy="3429000"/>
          </a:xfrm>
          <a:prstGeom prst="rect">
            <a:avLst/>
          </a:prstGeom>
        </p:spPr>
        <p:txBody>
          <a:bodyPr/>
          <a:lstStyle/>
          <a:p>
            <a:endParaRPr/>
          </a:p>
        </p:txBody>
      </p:sp>
      <p:sp>
        <p:nvSpPr>
          <p:cNvPr id="117" name="Shape 117"/>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
        <p:cNvGrpSpPr/>
        <p:nvPr/>
      </p:nvGrpSpPr>
      <p:grpSpPr>
        <a:xfrm>
          <a:off x="0" y="0"/>
          <a:ext cx="0" cy="0"/>
          <a:chOff x="0" y="0"/>
          <a:chExt cx="0" cy="0"/>
        </a:xfrm>
      </p:grpSpPr>
      <p:sp>
        <p:nvSpPr>
          <p:cNvPr id="11" name="Title Text"/>
          <p:cNvSpPr txBox="1">
            <a:spLocks noGrp="1"/>
          </p:cNvSpPr>
          <p:nvPr>
            <p:ph type="title"/>
          </p:nvPr>
        </p:nvSpPr>
        <p:spPr>
          <a:xfrm>
            <a:off x="1270000" y="1638300"/>
            <a:ext cx="10464800" cy="3302000"/>
          </a:xfrm>
          <a:prstGeom prst="rect">
            <a:avLst/>
          </a:prstGeom>
        </p:spPr>
        <p:txBody>
          <a:bodyPr anchor="b"/>
          <a:lstStyle/>
          <a:p>
            <a:r>
              <a:t>Title Text</a:t>
            </a:r>
          </a:p>
        </p:txBody>
      </p:sp>
      <p:sp>
        <p:nvSpPr>
          <p:cNvPr id="12" name="Body Level One…"/>
          <p:cNvSpPr txBox="1">
            <a:spLocks noGrp="1"/>
          </p:cNvSpPr>
          <p:nvPr>
            <p:ph type="body" sz="quarter" idx="1"/>
          </p:nvPr>
        </p:nvSpPr>
        <p:spPr>
          <a:xfrm>
            <a:off x="1270000" y="5029200"/>
            <a:ext cx="10464800" cy="1130300"/>
          </a:xfrm>
          <a:prstGeom prst="rect">
            <a:avLst/>
          </a:prstGeom>
        </p:spPr>
        <p:txBody>
          <a:bodyPr anchor="t"/>
          <a:lstStyle>
            <a:lvl1pPr marL="0" indent="0" algn="ctr">
              <a:spcBef>
                <a:spcPts val="0"/>
              </a:spcBef>
              <a:buSzTx/>
              <a:buNone/>
              <a:defRPr sz="3200"/>
            </a:lvl1pPr>
            <a:lvl2pPr marL="0" indent="0" algn="ctr">
              <a:spcBef>
                <a:spcPts val="0"/>
              </a:spcBef>
              <a:buSzTx/>
              <a:buNone/>
              <a:defRPr sz="3200"/>
            </a:lvl2pPr>
            <a:lvl3pPr marL="0" indent="0" algn="ctr">
              <a:spcBef>
                <a:spcPts val="0"/>
              </a:spcBef>
              <a:buSzTx/>
              <a:buNone/>
              <a:defRPr sz="3200"/>
            </a:lvl3pPr>
            <a:lvl4pPr marL="0" indent="0" algn="ctr">
              <a:spcBef>
                <a:spcPts val="0"/>
              </a:spcBef>
              <a:buSzTx/>
              <a:buNone/>
              <a:defRPr sz="3200"/>
            </a:lvl4pPr>
            <a:lvl5pPr marL="0" indent="0" algn="ctr">
              <a:spcBef>
                <a:spcPts val="0"/>
              </a:spcBef>
              <a:buSzTx/>
              <a:buNone/>
              <a:defRPr sz="3200"/>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txBox="1">
            <a:spLocks noGrp="1"/>
          </p:cNvSpPr>
          <p:nvPr>
            <p:ph type="sldNum" sz="quarter" idx="2"/>
          </p:nvPr>
        </p:nvSpPr>
        <p:spPr>
          <a:xfrm>
            <a:off x="6311798" y="9245600"/>
            <a:ext cx="368504" cy="381000"/>
          </a:xfrm>
          <a:prstGeom prst="rect">
            <a:avLst/>
          </a:prstGeom>
        </p:spPr>
        <p:txBody>
          <a:bodyPr anchor="t"/>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93" name="–Johnny Appleseed"/>
          <p:cNvSpPr txBox="1">
            <a:spLocks noGrp="1"/>
          </p:cNvSpPr>
          <p:nvPr>
            <p:ph type="body" sz="quarter" idx="13"/>
          </p:nvPr>
        </p:nvSpPr>
        <p:spPr>
          <a:xfrm>
            <a:off x="1270000" y="6362700"/>
            <a:ext cx="10464800" cy="533400"/>
          </a:xfrm>
          <a:prstGeom prst="rect">
            <a:avLst/>
          </a:prstGeom>
        </p:spPr>
        <p:txBody>
          <a:bodyPr anchor="t">
            <a:spAutoFit/>
          </a:bodyPr>
          <a:lstStyle>
            <a:lvl1pPr marL="0" indent="0" algn="ctr">
              <a:spcBef>
                <a:spcPts val="0"/>
              </a:spcBef>
              <a:buSzTx/>
              <a:buNone/>
              <a:defRPr sz="2800" b="1">
                <a:latin typeface="Helvetica"/>
                <a:ea typeface="Helvetica"/>
                <a:cs typeface="Helvetica"/>
                <a:sym typeface="Helvetica"/>
              </a:defRPr>
            </a:lvl1pPr>
          </a:lstStyle>
          <a:p>
            <a:r>
              <a:t>–Johnny Appleseed</a:t>
            </a:r>
          </a:p>
        </p:txBody>
      </p:sp>
      <p:sp>
        <p:nvSpPr>
          <p:cNvPr id="94" name="“Type a quote here.”"/>
          <p:cNvSpPr txBox="1">
            <a:spLocks noGrp="1"/>
          </p:cNvSpPr>
          <p:nvPr>
            <p:ph type="body" sz="quarter" idx="14"/>
          </p:nvPr>
        </p:nvSpPr>
        <p:spPr>
          <a:xfrm>
            <a:off x="1270000" y="4254500"/>
            <a:ext cx="10464800" cy="711200"/>
          </a:xfrm>
          <a:prstGeom prst="rect">
            <a:avLst/>
          </a:prstGeom>
        </p:spPr>
        <p:txBody>
          <a:bodyPr>
            <a:spAutoFit/>
          </a:bodyPr>
          <a:lstStyle>
            <a:lvl1pPr marL="0" indent="0" algn="ctr">
              <a:spcBef>
                <a:spcPts val="2400"/>
              </a:spcBef>
              <a:buSzTx/>
              <a:buNone/>
              <a:defRPr sz="4000"/>
            </a:lvl1pPr>
          </a:lstStyle>
          <a:p>
            <a:r>
              <a:t>“Type a quote here.”</a:t>
            </a:r>
          </a:p>
        </p:txBody>
      </p:sp>
      <p:sp>
        <p:nvSpPr>
          <p:cNvPr id="95" name="Slide Number"/>
          <p:cNvSpPr txBox="1">
            <a:spLocks noGrp="1"/>
          </p:cNvSpPr>
          <p:nvPr>
            <p:ph type="sldNum" sz="quarter" idx="2"/>
          </p:nvPr>
        </p:nvSpPr>
        <p:spPr>
          <a:xfrm>
            <a:off x="6311798" y="9245600"/>
            <a:ext cx="368504" cy="381000"/>
          </a:xfrm>
          <a:prstGeom prst="rect">
            <a:avLst/>
          </a:prstGeom>
        </p:spPr>
        <p:txBody>
          <a:bodyPr anchor="t"/>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02" name="Image"/>
          <p:cNvSpPr>
            <a:spLocks noGrp="1"/>
          </p:cNvSpPr>
          <p:nvPr>
            <p:ph type="pic" idx="13"/>
          </p:nvPr>
        </p:nvSpPr>
        <p:spPr>
          <a:xfrm>
            <a:off x="-812800" y="0"/>
            <a:ext cx="14630400" cy="9753600"/>
          </a:xfrm>
          <a:prstGeom prst="rect">
            <a:avLst/>
          </a:prstGeom>
        </p:spPr>
        <p:txBody>
          <a:bodyPr lIns="91439" tIns="45719" rIns="91439" bIns="45719" anchor="t">
            <a:noAutofit/>
          </a:bodyPr>
          <a:lstStyle/>
          <a:p>
            <a:endParaRPr/>
          </a:p>
        </p:txBody>
      </p:sp>
      <p:sp>
        <p:nvSpPr>
          <p:cNvPr id="103" name="Slide Number"/>
          <p:cNvSpPr txBox="1">
            <a:spLocks noGrp="1"/>
          </p:cNvSpPr>
          <p:nvPr>
            <p:ph type="sldNum" sz="quarter" idx="2"/>
          </p:nvPr>
        </p:nvSpPr>
        <p:spPr>
          <a:xfrm>
            <a:off x="6311798" y="9245600"/>
            <a:ext cx="368504" cy="381000"/>
          </a:xfrm>
          <a:prstGeom prst="rect">
            <a:avLst/>
          </a:prstGeom>
        </p:spPr>
        <p:txBody>
          <a:bodyPr anchor="t"/>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10" name="Slide Number"/>
          <p:cNvSpPr txBox="1">
            <a:spLocks noGrp="1"/>
          </p:cNvSpPr>
          <p:nvPr>
            <p:ph type="sldNum" sz="quarter" idx="2"/>
          </p:nvPr>
        </p:nvSpPr>
        <p:spPr>
          <a:xfrm>
            <a:off x="6311798" y="9245600"/>
            <a:ext cx="368504" cy="381000"/>
          </a:xfrm>
          <a:prstGeom prst="rect">
            <a:avLst/>
          </a:prstGeom>
        </p:spPr>
        <p:txBody>
          <a:bodyPr anchor="t"/>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20" name="Image"/>
          <p:cNvSpPr>
            <a:spLocks noGrp="1"/>
          </p:cNvSpPr>
          <p:nvPr>
            <p:ph type="pic" idx="13"/>
          </p:nvPr>
        </p:nvSpPr>
        <p:spPr>
          <a:xfrm>
            <a:off x="1600200" y="330200"/>
            <a:ext cx="9779001" cy="6519334"/>
          </a:xfrm>
          <a:prstGeom prst="rect">
            <a:avLst/>
          </a:prstGeom>
        </p:spPr>
        <p:txBody>
          <a:bodyPr lIns="91439" tIns="45719" rIns="91439" bIns="45719" anchor="t">
            <a:noAutofit/>
          </a:bodyPr>
          <a:lstStyle/>
          <a:p>
            <a:endParaRPr/>
          </a:p>
        </p:txBody>
      </p:sp>
      <p:sp>
        <p:nvSpPr>
          <p:cNvPr id="21" name="Title Text"/>
          <p:cNvSpPr txBox="1">
            <a:spLocks noGrp="1"/>
          </p:cNvSpPr>
          <p:nvPr>
            <p:ph type="title"/>
          </p:nvPr>
        </p:nvSpPr>
        <p:spPr>
          <a:xfrm>
            <a:off x="1270000" y="6718300"/>
            <a:ext cx="10464800" cy="1422400"/>
          </a:xfrm>
          <a:prstGeom prst="rect">
            <a:avLst/>
          </a:prstGeom>
        </p:spPr>
        <p:txBody>
          <a:bodyPr anchor="b"/>
          <a:lstStyle/>
          <a:p>
            <a:r>
              <a:t>Title Text</a:t>
            </a:r>
          </a:p>
        </p:txBody>
      </p:sp>
      <p:sp>
        <p:nvSpPr>
          <p:cNvPr id="22" name="Body Level One…"/>
          <p:cNvSpPr txBox="1">
            <a:spLocks noGrp="1"/>
          </p:cNvSpPr>
          <p:nvPr>
            <p:ph type="body" sz="quarter" idx="1"/>
          </p:nvPr>
        </p:nvSpPr>
        <p:spPr>
          <a:xfrm>
            <a:off x="1270000" y="8191500"/>
            <a:ext cx="10464800" cy="1219200"/>
          </a:xfrm>
          <a:prstGeom prst="rect">
            <a:avLst/>
          </a:prstGeom>
        </p:spPr>
        <p:txBody>
          <a:bodyPr anchor="t"/>
          <a:lstStyle>
            <a:lvl1pPr marL="0" indent="0" algn="ctr">
              <a:spcBef>
                <a:spcPts val="0"/>
              </a:spcBef>
              <a:buSzTx/>
              <a:buNone/>
              <a:defRPr sz="3200"/>
            </a:lvl1pPr>
            <a:lvl2pPr marL="0" indent="0" algn="ctr">
              <a:spcBef>
                <a:spcPts val="0"/>
              </a:spcBef>
              <a:buSzTx/>
              <a:buNone/>
              <a:defRPr sz="3200"/>
            </a:lvl2pPr>
            <a:lvl3pPr marL="0" indent="0" algn="ctr">
              <a:spcBef>
                <a:spcPts val="0"/>
              </a:spcBef>
              <a:buSzTx/>
              <a:buNone/>
              <a:defRPr sz="3200"/>
            </a:lvl3pPr>
            <a:lvl4pPr marL="0" indent="0" algn="ctr">
              <a:spcBef>
                <a:spcPts val="0"/>
              </a:spcBef>
              <a:buSzTx/>
              <a:buNone/>
              <a:defRPr sz="3200"/>
            </a:lvl4pPr>
            <a:lvl5pPr marL="0" indent="0" algn="ctr">
              <a:spcBef>
                <a:spcPts val="0"/>
              </a:spcBef>
              <a:buSzTx/>
              <a:buNone/>
              <a:defRPr sz="3200"/>
            </a:lvl5pPr>
          </a:lstStyle>
          <a:p>
            <a:r>
              <a:t>Body Level One</a:t>
            </a:r>
          </a:p>
          <a:p>
            <a:pPr lvl="1"/>
            <a:r>
              <a:t>Body Level Two</a:t>
            </a:r>
          </a:p>
          <a:p>
            <a:pPr lvl="2"/>
            <a:r>
              <a:t>Body Level Three</a:t>
            </a:r>
          </a:p>
          <a:p>
            <a:pPr lvl="3"/>
            <a:r>
              <a:t>Body Level Four</a:t>
            </a:r>
          </a:p>
          <a:p>
            <a:pPr lvl="4"/>
            <a:r>
              <a:t>Body Level Five</a:t>
            </a:r>
          </a:p>
        </p:txBody>
      </p:sp>
      <p:sp>
        <p:nvSpPr>
          <p:cNvPr id="23" name="Slide Number"/>
          <p:cNvSpPr txBox="1">
            <a:spLocks noGrp="1"/>
          </p:cNvSpPr>
          <p:nvPr>
            <p:ph type="sldNum" sz="quarter" idx="2"/>
          </p:nvPr>
        </p:nvSpPr>
        <p:spPr>
          <a:xfrm>
            <a:off x="6311798" y="9245600"/>
            <a:ext cx="368504" cy="381000"/>
          </a:xfrm>
          <a:prstGeom prst="rect">
            <a:avLst/>
          </a:prstGeom>
        </p:spPr>
        <p:txBody>
          <a:bodyPr anchor="t"/>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30" name="Title Text"/>
          <p:cNvSpPr txBox="1">
            <a:spLocks noGrp="1"/>
          </p:cNvSpPr>
          <p:nvPr>
            <p:ph type="title"/>
          </p:nvPr>
        </p:nvSpPr>
        <p:spPr>
          <a:xfrm>
            <a:off x="1270000" y="3225800"/>
            <a:ext cx="10464800" cy="3302000"/>
          </a:xfrm>
          <a:prstGeom prst="rect">
            <a:avLst/>
          </a:prstGeom>
        </p:spPr>
        <p:txBody>
          <a:bodyPr/>
          <a:lstStyle/>
          <a:p>
            <a:r>
              <a:t>Title Text</a:t>
            </a:r>
          </a:p>
        </p:txBody>
      </p:sp>
      <p:sp>
        <p:nvSpPr>
          <p:cNvPr id="31" name="Slide Number"/>
          <p:cNvSpPr txBox="1">
            <a:spLocks noGrp="1"/>
          </p:cNvSpPr>
          <p:nvPr>
            <p:ph type="sldNum" sz="quarter" idx="2"/>
          </p:nvPr>
        </p:nvSpPr>
        <p:spPr>
          <a:xfrm>
            <a:off x="6311798" y="9245600"/>
            <a:ext cx="368504" cy="381000"/>
          </a:xfrm>
          <a:prstGeom prst="rect">
            <a:avLst/>
          </a:prstGeom>
        </p:spPr>
        <p:txBody>
          <a:bodyPr anchor="t"/>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38" name="Image"/>
          <p:cNvSpPr>
            <a:spLocks noGrp="1"/>
          </p:cNvSpPr>
          <p:nvPr>
            <p:ph type="pic" sz="half" idx="13"/>
          </p:nvPr>
        </p:nvSpPr>
        <p:spPr>
          <a:xfrm>
            <a:off x="6642100" y="762000"/>
            <a:ext cx="5494867" cy="8242300"/>
          </a:xfrm>
          <a:prstGeom prst="rect">
            <a:avLst/>
          </a:prstGeom>
        </p:spPr>
        <p:txBody>
          <a:bodyPr lIns="91439" tIns="45719" rIns="91439" bIns="45719" anchor="t">
            <a:noAutofit/>
          </a:bodyPr>
          <a:lstStyle/>
          <a:p>
            <a:endParaRPr/>
          </a:p>
        </p:txBody>
      </p:sp>
      <p:sp>
        <p:nvSpPr>
          <p:cNvPr id="39" name="Title Text"/>
          <p:cNvSpPr txBox="1">
            <a:spLocks noGrp="1"/>
          </p:cNvSpPr>
          <p:nvPr>
            <p:ph type="title"/>
          </p:nvPr>
        </p:nvSpPr>
        <p:spPr>
          <a:xfrm>
            <a:off x="952500" y="762000"/>
            <a:ext cx="5334000" cy="4000500"/>
          </a:xfrm>
          <a:prstGeom prst="rect">
            <a:avLst/>
          </a:prstGeom>
        </p:spPr>
        <p:txBody>
          <a:bodyPr anchor="b"/>
          <a:lstStyle>
            <a:lvl1pPr>
              <a:defRPr sz="6000"/>
            </a:lvl1pPr>
          </a:lstStyle>
          <a:p>
            <a:r>
              <a:t>Title Text</a:t>
            </a:r>
          </a:p>
        </p:txBody>
      </p:sp>
      <p:sp>
        <p:nvSpPr>
          <p:cNvPr id="40" name="Body Level One…"/>
          <p:cNvSpPr txBox="1">
            <a:spLocks noGrp="1"/>
          </p:cNvSpPr>
          <p:nvPr>
            <p:ph type="body" sz="quarter" idx="1"/>
          </p:nvPr>
        </p:nvSpPr>
        <p:spPr>
          <a:xfrm>
            <a:off x="952500" y="5003800"/>
            <a:ext cx="5334000" cy="4000500"/>
          </a:xfrm>
          <a:prstGeom prst="rect">
            <a:avLst/>
          </a:prstGeom>
        </p:spPr>
        <p:txBody>
          <a:bodyPr anchor="t"/>
          <a:lstStyle>
            <a:lvl1pPr marL="0" indent="0" algn="ctr">
              <a:spcBef>
                <a:spcPts val="0"/>
              </a:spcBef>
              <a:buSzTx/>
              <a:buNone/>
              <a:defRPr sz="3200"/>
            </a:lvl1pPr>
            <a:lvl2pPr marL="0" indent="0" algn="ctr">
              <a:spcBef>
                <a:spcPts val="0"/>
              </a:spcBef>
              <a:buSzTx/>
              <a:buNone/>
              <a:defRPr sz="3200"/>
            </a:lvl2pPr>
            <a:lvl3pPr marL="0" indent="0" algn="ctr">
              <a:spcBef>
                <a:spcPts val="0"/>
              </a:spcBef>
              <a:buSzTx/>
              <a:buNone/>
              <a:defRPr sz="3200"/>
            </a:lvl3pPr>
            <a:lvl4pPr marL="0" indent="0" algn="ctr">
              <a:spcBef>
                <a:spcPts val="0"/>
              </a:spcBef>
              <a:buSzTx/>
              <a:buNone/>
              <a:defRPr sz="3200"/>
            </a:lvl4pPr>
            <a:lvl5pPr marL="0" indent="0" algn="ctr">
              <a:spcBef>
                <a:spcPts val="0"/>
              </a:spcBef>
              <a:buSzTx/>
              <a:buNone/>
              <a:defRPr sz="3200"/>
            </a:lvl5pPr>
          </a:lstStyle>
          <a:p>
            <a:r>
              <a:t>Body Level One</a:t>
            </a:r>
          </a:p>
          <a:p>
            <a:pPr lvl="1"/>
            <a:r>
              <a:t>Body Level Two</a:t>
            </a:r>
          </a:p>
          <a:p>
            <a:pPr lvl="2"/>
            <a:r>
              <a:t>Body Level Three</a:t>
            </a:r>
          </a:p>
          <a:p>
            <a:pPr lvl="3"/>
            <a:r>
              <a:t>Body Level Four</a:t>
            </a:r>
          </a:p>
          <a:p>
            <a:pPr lvl="4"/>
            <a:r>
              <a:t>Body Level Five</a:t>
            </a:r>
          </a:p>
        </p:txBody>
      </p:sp>
      <p:sp>
        <p:nvSpPr>
          <p:cNvPr id="41" name="Slide Number"/>
          <p:cNvSpPr txBox="1">
            <a:spLocks noGrp="1"/>
          </p:cNvSpPr>
          <p:nvPr>
            <p:ph type="sldNum" sz="quarter" idx="2"/>
          </p:nvPr>
        </p:nvSpPr>
        <p:spPr>
          <a:xfrm>
            <a:off x="6311798" y="9245600"/>
            <a:ext cx="368504" cy="381000"/>
          </a:xfrm>
          <a:prstGeom prst="rect">
            <a:avLst/>
          </a:prstGeom>
        </p:spPr>
        <p:txBody>
          <a:bodyPr anchor="t"/>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48" name="Title Text"/>
          <p:cNvSpPr txBox="1">
            <a:spLocks noGrp="1"/>
          </p:cNvSpPr>
          <p:nvPr>
            <p:ph type="title"/>
          </p:nvPr>
        </p:nvSpPr>
        <p:spPr>
          <a:prstGeom prst="rect">
            <a:avLst/>
          </a:prstGeom>
        </p:spPr>
        <p:txBody>
          <a:bodyPr/>
          <a:lstStyle/>
          <a:p>
            <a:r>
              <a:t>Title Text</a:t>
            </a:r>
          </a:p>
        </p:txBody>
      </p:sp>
      <p:sp>
        <p:nvSpPr>
          <p:cNvPr id="4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6" name="Title Text"/>
          <p:cNvSpPr txBox="1">
            <a:spLocks noGrp="1"/>
          </p:cNvSpPr>
          <p:nvPr>
            <p:ph type="title"/>
          </p:nvPr>
        </p:nvSpPr>
        <p:spPr>
          <a:prstGeom prst="rect">
            <a:avLst/>
          </a:prstGeom>
        </p:spPr>
        <p:txBody>
          <a:bodyPr/>
          <a:lstStyle/>
          <a:p>
            <a:r>
              <a:t>Title Text</a:t>
            </a:r>
          </a:p>
        </p:txBody>
      </p:sp>
      <p:sp>
        <p:nvSpPr>
          <p:cNvPr id="57"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58" name="Slide Number"/>
          <p:cNvSpPr txBox="1">
            <a:spLocks noGrp="1"/>
          </p:cNvSpPr>
          <p:nvPr>
            <p:ph type="sldNum" sz="quarter" idx="2"/>
          </p:nvPr>
        </p:nvSpPr>
        <p:spPr>
          <a:xfrm>
            <a:off x="6311798" y="9245600"/>
            <a:ext cx="368504" cy="381000"/>
          </a:xfrm>
          <a:prstGeom prst="rect">
            <a:avLst/>
          </a:prstGeom>
        </p:spPr>
        <p:txBody>
          <a:bodyPr anchor="t"/>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5" name="Image"/>
          <p:cNvSpPr>
            <a:spLocks noGrp="1"/>
          </p:cNvSpPr>
          <p:nvPr>
            <p:ph type="pic" sz="half" idx="13"/>
          </p:nvPr>
        </p:nvSpPr>
        <p:spPr>
          <a:xfrm>
            <a:off x="6718300" y="1054100"/>
            <a:ext cx="5334000" cy="8001000"/>
          </a:xfrm>
          <a:prstGeom prst="rect">
            <a:avLst/>
          </a:prstGeom>
        </p:spPr>
        <p:txBody>
          <a:bodyPr lIns="91439" tIns="45719" rIns="91439" bIns="45719" anchor="t">
            <a:noAutofit/>
          </a:bodyPr>
          <a:lstStyle/>
          <a:p>
            <a:endParaRPr/>
          </a:p>
        </p:txBody>
      </p:sp>
      <p:sp>
        <p:nvSpPr>
          <p:cNvPr id="66" name="Title Text"/>
          <p:cNvSpPr txBox="1">
            <a:spLocks noGrp="1"/>
          </p:cNvSpPr>
          <p:nvPr>
            <p:ph type="title"/>
          </p:nvPr>
        </p:nvSpPr>
        <p:spPr>
          <a:prstGeom prst="rect">
            <a:avLst/>
          </a:prstGeom>
        </p:spPr>
        <p:txBody>
          <a:bodyPr/>
          <a:lstStyle/>
          <a:p>
            <a:r>
              <a:t>Title Text</a:t>
            </a:r>
          </a:p>
        </p:txBody>
      </p:sp>
      <p:sp>
        <p:nvSpPr>
          <p:cNvPr id="67" name="Body Level One…"/>
          <p:cNvSpPr txBox="1">
            <a:spLocks noGrp="1"/>
          </p:cNvSpPr>
          <p:nvPr>
            <p:ph type="body" sz="half" idx="1"/>
          </p:nvPr>
        </p:nvSpPr>
        <p:spPr>
          <a:xfrm>
            <a:off x="952500" y="2590800"/>
            <a:ext cx="5334000" cy="6286500"/>
          </a:xfrm>
          <a:prstGeom prst="rect">
            <a:avLst/>
          </a:prstGeom>
        </p:spPr>
        <p:txBody>
          <a:bodyPr/>
          <a:lstStyle>
            <a:lvl1pPr marL="381000" indent="-381000">
              <a:spcBef>
                <a:spcPts val="3800"/>
              </a:spcBef>
              <a:defRPr sz="2800"/>
            </a:lvl1pPr>
            <a:lvl2pPr marL="762000" indent="-381000">
              <a:spcBef>
                <a:spcPts val="3800"/>
              </a:spcBef>
              <a:defRPr sz="2800"/>
            </a:lvl2pPr>
            <a:lvl3pPr marL="1143000" indent="-381000">
              <a:spcBef>
                <a:spcPts val="3800"/>
              </a:spcBef>
              <a:defRPr sz="2800"/>
            </a:lvl3pPr>
            <a:lvl4pPr marL="1524000" indent="-381000">
              <a:spcBef>
                <a:spcPts val="3800"/>
              </a:spcBef>
              <a:defRPr sz="2800"/>
            </a:lvl4pPr>
            <a:lvl5pPr marL="1905000" indent="-381000">
              <a:spcBef>
                <a:spcPts val="3800"/>
              </a:spcBef>
              <a:defRPr sz="2800"/>
            </a:lvl5pPr>
          </a:lstStyle>
          <a:p>
            <a:r>
              <a:t>Body Level One</a:t>
            </a:r>
          </a:p>
          <a:p>
            <a:pPr lvl="1"/>
            <a:r>
              <a:t>Body Level Two</a:t>
            </a:r>
          </a:p>
          <a:p>
            <a:pPr lvl="2"/>
            <a:r>
              <a:t>Body Level Three</a:t>
            </a:r>
          </a:p>
          <a:p>
            <a:pPr lvl="3"/>
            <a:r>
              <a:t>Body Level Four</a:t>
            </a:r>
          </a:p>
          <a:p>
            <a:pPr lvl="4"/>
            <a:r>
              <a:t>Body Level Five</a:t>
            </a:r>
          </a:p>
        </p:txBody>
      </p:sp>
      <p:sp>
        <p:nvSpPr>
          <p:cNvPr id="68" name="Slide Number"/>
          <p:cNvSpPr txBox="1">
            <a:spLocks noGrp="1"/>
          </p:cNvSpPr>
          <p:nvPr>
            <p:ph type="sldNum" sz="quarter" idx="2"/>
          </p:nvPr>
        </p:nvSpPr>
        <p:spPr>
          <a:xfrm>
            <a:off x="6311798" y="9245600"/>
            <a:ext cx="368504" cy="381000"/>
          </a:xfrm>
          <a:prstGeom prst="rect">
            <a:avLst/>
          </a:prstGeom>
        </p:spPr>
        <p:txBody>
          <a:bodyPr anchor="t"/>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75" name="Body Level One…"/>
          <p:cNvSpPr txBox="1">
            <a:spLocks noGrp="1"/>
          </p:cNvSpPr>
          <p:nvPr>
            <p:ph type="body" idx="1"/>
          </p:nvPr>
        </p:nvSpPr>
        <p:spPr>
          <a:xfrm>
            <a:off x="952500" y="1270000"/>
            <a:ext cx="11099800" cy="7213600"/>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76" name="Slide Number"/>
          <p:cNvSpPr txBox="1">
            <a:spLocks noGrp="1"/>
          </p:cNvSpPr>
          <p:nvPr>
            <p:ph type="sldNum" sz="quarter" idx="2"/>
          </p:nvPr>
        </p:nvSpPr>
        <p:spPr>
          <a:xfrm>
            <a:off x="6311798" y="9245600"/>
            <a:ext cx="368504" cy="381000"/>
          </a:xfrm>
          <a:prstGeom prst="rect">
            <a:avLst/>
          </a:prstGeom>
        </p:spPr>
        <p:txBody>
          <a:bodyPr anchor="t"/>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83" name="Image"/>
          <p:cNvSpPr>
            <a:spLocks noGrp="1"/>
          </p:cNvSpPr>
          <p:nvPr>
            <p:ph type="pic" sz="quarter" idx="13"/>
          </p:nvPr>
        </p:nvSpPr>
        <p:spPr>
          <a:xfrm>
            <a:off x="6464300" y="5067300"/>
            <a:ext cx="5943600" cy="3962400"/>
          </a:xfrm>
          <a:prstGeom prst="rect">
            <a:avLst/>
          </a:prstGeom>
        </p:spPr>
        <p:txBody>
          <a:bodyPr lIns="91439" tIns="45719" rIns="91439" bIns="45719" anchor="t">
            <a:noAutofit/>
          </a:bodyPr>
          <a:lstStyle/>
          <a:p>
            <a:endParaRPr/>
          </a:p>
        </p:txBody>
      </p:sp>
      <p:sp>
        <p:nvSpPr>
          <p:cNvPr id="84" name="Image"/>
          <p:cNvSpPr>
            <a:spLocks noGrp="1"/>
          </p:cNvSpPr>
          <p:nvPr>
            <p:ph type="pic" sz="quarter" idx="14"/>
          </p:nvPr>
        </p:nvSpPr>
        <p:spPr>
          <a:xfrm>
            <a:off x="6464300" y="762000"/>
            <a:ext cx="5848350" cy="3898900"/>
          </a:xfrm>
          <a:prstGeom prst="rect">
            <a:avLst/>
          </a:prstGeom>
        </p:spPr>
        <p:txBody>
          <a:bodyPr lIns="91439" tIns="45719" rIns="91439" bIns="45719" anchor="t">
            <a:noAutofit/>
          </a:bodyPr>
          <a:lstStyle/>
          <a:p>
            <a:endParaRPr/>
          </a:p>
        </p:txBody>
      </p:sp>
      <p:sp>
        <p:nvSpPr>
          <p:cNvPr id="85" name="Image"/>
          <p:cNvSpPr>
            <a:spLocks noGrp="1"/>
          </p:cNvSpPr>
          <p:nvPr>
            <p:ph type="pic" sz="half" idx="15"/>
          </p:nvPr>
        </p:nvSpPr>
        <p:spPr>
          <a:xfrm>
            <a:off x="723900" y="723900"/>
            <a:ext cx="5638801" cy="8458200"/>
          </a:xfrm>
          <a:prstGeom prst="rect">
            <a:avLst/>
          </a:prstGeom>
        </p:spPr>
        <p:txBody>
          <a:bodyPr lIns="91439" tIns="45719" rIns="91439" bIns="45719" anchor="t">
            <a:noAutofit/>
          </a:bodyPr>
          <a:lstStyle/>
          <a:p>
            <a:endParaRPr/>
          </a:p>
        </p:txBody>
      </p:sp>
      <p:sp>
        <p:nvSpPr>
          <p:cNvPr id="86" name="Slide Number"/>
          <p:cNvSpPr txBox="1">
            <a:spLocks noGrp="1"/>
          </p:cNvSpPr>
          <p:nvPr>
            <p:ph type="sldNum" sz="quarter" idx="2"/>
          </p:nvPr>
        </p:nvSpPr>
        <p:spPr>
          <a:xfrm>
            <a:off x="6311798" y="9245600"/>
            <a:ext cx="368504" cy="381000"/>
          </a:xfrm>
          <a:prstGeom prst="rect">
            <a:avLst/>
          </a:prstGeom>
        </p:spPr>
        <p:txBody>
          <a:bodyPr anchor="t"/>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14"/>
          <a:srcRect/>
          <a:stretch>
            <a:fillRect/>
          </a:stretch>
        </a:blip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952500" y="406400"/>
            <a:ext cx="11099800" cy="21209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p>
            <a:r>
              <a:t>Title Text</a:t>
            </a:r>
          </a:p>
        </p:txBody>
      </p:sp>
      <p:sp>
        <p:nvSpPr>
          <p:cNvPr id="3" name="Body Level One…"/>
          <p:cNvSpPr txBox="1">
            <a:spLocks noGrp="1"/>
          </p:cNvSpPr>
          <p:nvPr>
            <p:ph type="body" idx="1"/>
          </p:nvPr>
        </p:nvSpPr>
        <p:spPr>
          <a:xfrm>
            <a:off x="952500" y="2590800"/>
            <a:ext cx="11099800" cy="62865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6311798" y="9245599"/>
            <a:ext cx="368504" cy="381001"/>
          </a:xfrm>
          <a:prstGeom prst="rect">
            <a:avLst/>
          </a:prstGeom>
          <a:ln w="12700">
            <a:miter lim="400000"/>
          </a:ln>
        </p:spPr>
        <p:txBody>
          <a:bodyPr wrap="none" lIns="50800" tIns="50800" rIns="50800" bIns="50800" anchor="b">
            <a:spAutoFit/>
          </a:bodyPr>
          <a:lstStyle>
            <a:lvl1pPr>
              <a:defRPr sz="1800"/>
            </a:lvl1pPr>
          </a:lstStyle>
          <a:p>
            <a:fld id="{86CB4B4D-7CA3-9044-876B-883B54F8677D}" type="slidenum">
              <a:t>‹#›</a:t>
            </a:fld>
            <a:endParaRPr/>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spd="med"/>
  <p:txStyles>
    <p:titleStyle>
      <a:lvl1pPr marL="0" marR="0" indent="0" algn="ctr" defTabSz="584200" rtl="0" latinLnBrk="0">
        <a:lnSpc>
          <a:spcPct val="100000"/>
        </a:lnSpc>
        <a:spcBef>
          <a:spcPts val="0"/>
        </a:spcBef>
        <a:spcAft>
          <a:spcPts val="0"/>
        </a:spcAft>
        <a:buClrTx/>
        <a:buSzTx/>
        <a:buFontTx/>
        <a:buNone/>
        <a:tabLst/>
        <a:defRPr sz="8000" b="0" i="0" u="none" strike="noStrike" cap="none" spc="0" baseline="0">
          <a:solidFill>
            <a:srgbClr val="FFFFFF"/>
          </a:solidFill>
          <a:uFillTx/>
          <a:latin typeface="+mn-lt"/>
          <a:ea typeface="+mn-ea"/>
          <a:cs typeface="+mn-cs"/>
          <a:sym typeface="Helvetica Light"/>
        </a:defRPr>
      </a:lvl1pPr>
      <a:lvl2pPr marL="0" marR="0" indent="0" algn="ctr" defTabSz="584200" rtl="0" latinLnBrk="0">
        <a:lnSpc>
          <a:spcPct val="100000"/>
        </a:lnSpc>
        <a:spcBef>
          <a:spcPts val="0"/>
        </a:spcBef>
        <a:spcAft>
          <a:spcPts val="0"/>
        </a:spcAft>
        <a:buClrTx/>
        <a:buSzTx/>
        <a:buFontTx/>
        <a:buNone/>
        <a:tabLst/>
        <a:defRPr sz="8000" b="0" i="0" u="none" strike="noStrike" cap="none" spc="0" baseline="0">
          <a:solidFill>
            <a:srgbClr val="FFFFFF"/>
          </a:solidFill>
          <a:uFillTx/>
          <a:latin typeface="+mn-lt"/>
          <a:ea typeface="+mn-ea"/>
          <a:cs typeface="+mn-cs"/>
          <a:sym typeface="Helvetica Light"/>
        </a:defRPr>
      </a:lvl2pPr>
      <a:lvl3pPr marL="0" marR="0" indent="0" algn="ctr" defTabSz="584200" rtl="0" latinLnBrk="0">
        <a:lnSpc>
          <a:spcPct val="100000"/>
        </a:lnSpc>
        <a:spcBef>
          <a:spcPts val="0"/>
        </a:spcBef>
        <a:spcAft>
          <a:spcPts val="0"/>
        </a:spcAft>
        <a:buClrTx/>
        <a:buSzTx/>
        <a:buFontTx/>
        <a:buNone/>
        <a:tabLst/>
        <a:defRPr sz="8000" b="0" i="0" u="none" strike="noStrike" cap="none" spc="0" baseline="0">
          <a:solidFill>
            <a:srgbClr val="FFFFFF"/>
          </a:solidFill>
          <a:uFillTx/>
          <a:latin typeface="+mn-lt"/>
          <a:ea typeface="+mn-ea"/>
          <a:cs typeface="+mn-cs"/>
          <a:sym typeface="Helvetica Light"/>
        </a:defRPr>
      </a:lvl3pPr>
      <a:lvl4pPr marL="0" marR="0" indent="0" algn="ctr" defTabSz="584200" rtl="0" latinLnBrk="0">
        <a:lnSpc>
          <a:spcPct val="100000"/>
        </a:lnSpc>
        <a:spcBef>
          <a:spcPts val="0"/>
        </a:spcBef>
        <a:spcAft>
          <a:spcPts val="0"/>
        </a:spcAft>
        <a:buClrTx/>
        <a:buSzTx/>
        <a:buFontTx/>
        <a:buNone/>
        <a:tabLst/>
        <a:defRPr sz="8000" b="0" i="0" u="none" strike="noStrike" cap="none" spc="0" baseline="0">
          <a:solidFill>
            <a:srgbClr val="FFFFFF"/>
          </a:solidFill>
          <a:uFillTx/>
          <a:latin typeface="+mn-lt"/>
          <a:ea typeface="+mn-ea"/>
          <a:cs typeface="+mn-cs"/>
          <a:sym typeface="Helvetica Light"/>
        </a:defRPr>
      </a:lvl4pPr>
      <a:lvl5pPr marL="0" marR="0" indent="0" algn="ctr" defTabSz="584200" rtl="0" latinLnBrk="0">
        <a:lnSpc>
          <a:spcPct val="100000"/>
        </a:lnSpc>
        <a:spcBef>
          <a:spcPts val="0"/>
        </a:spcBef>
        <a:spcAft>
          <a:spcPts val="0"/>
        </a:spcAft>
        <a:buClrTx/>
        <a:buSzTx/>
        <a:buFontTx/>
        <a:buNone/>
        <a:tabLst/>
        <a:defRPr sz="8000" b="0" i="0" u="none" strike="noStrike" cap="none" spc="0" baseline="0">
          <a:solidFill>
            <a:srgbClr val="FFFFFF"/>
          </a:solidFill>
          <a:uFillTx/>
          <a:latin typeface="+mn-lt"/>
          <a:ea typeface="+mn-ea"/>
          <a:cs typeface="+mn-cs"/>
          <a:sym typeface="Helvetica Light"/>
        </a:defRPr>
      </a:lvl5pPr>
      <a:lvl6pPr marL="0" marR="0" indent="0" algn="ctr" defTabSz="584200" rtl="0" latinLnBrk="0">
        <a:lnSpc>
          <a:spcPct val="100000"/>
        </a:lnSpc>
        <a:spcBef>
          <a:spcPts val="0"/>
        </a:spcBef>
        <a:spcAft>
          <a:spcPts val="0"/>
        </a:spcAft>
        <a:buClrTx/>
        <a:buSzTx/>
        <a:buFontTx/>
        <a:buNone/>
        <a:tabLst/>
        <a:defRPr sz="8000" b="0" i="0" u="none" strike="noStrike" cap="none" spc="0" baseline="0">
          <a:solidFill>
            <a:srgbClr val="FFFFFF"/>
          </a:solidFill>
          <a:uFillTx/>
          <a:latin typeface="+mn-lt"/>
          <a:ea typeface="+mn-ea"/>
          <a:cs typeface="+mn-cs"/>
          <a:sym typeface="Helvetica Light"/>
        </a:defRPr>
      </a:lvl6pPr>
      <a:lvl7pPr marL="0" marR="0" indent="0" algn="ctr" defTabSz="584200" rtl="0" latinLnBrk="0">
        <a:lnSpc>
          <a:spcPct val="100000"/>
        </a:lnSpc>
        <a:spcBef>
          <a:spcPts val="0"/>
        </a:spcBef>
        <a:spcAft>
          <a:spcPts val="0"/>
        </a:spcAft>
        <a:buClrTx/>
        <a:buSzTx/>
        <a:buFontTx/>
        <a:buNone/>
        <a:tabLst/>
        <a:defRPr sz="8000" b="0" i="0" u="none" strike="noStrike" cap="none" spc="0" baseline="0">
          <a:solidFill>
            <a:srgbClr val="FFFFFF"/>
          </a:solidFill>
          <a:uFillTx/>
          <a:latin typeface="+mn-lt"/>
          <a:ea typeface="+mn-ea"/>
          <a:cs typeface="+mn-cs"/>
          <a:sym typeface="Helvetica Light"/>
        </a:defRPr>
      </a:lvl7pPr>
      <a:lvl8pPr marL="0" marR="0" indent="0" algn="ctr" defTabSz="584200" rtl="0" latinLnBrk="0">
        <a:lnSpc>
          <a:spcPct val="100000"/>
        </a:lnSpc>
        <a:spcBef>
          <a:spcPts val="0"/>
        </a:spcBef>
        <a:spcAft>
          <a:spcPts val="0"/>
        </a:spcAft>
        <a:buClrTx/>
        <a:buSzTx/>
        <a:buFontTx/>
        <a:buNone/>
        <a:tabLst/>
        <a:defRPr sz="8000" b="0" i="0" u="none" strike="noStrike" cap="none" spc="0" baseline="0">
          <a:solidFill>
            <a:srgbClr val="FFFFFF"/>
          </a:solidFill>
          <a:uFillTx/>
          <a:latin typeface="+mn-lt"/>
          <a:ea typeface="+mn-ea"/>
          <a:cs typeface="+mn-cs"/>
          <a:sym typeface="Helvetica Light"/>
        </a:defRPr>
      </a:lvl8pPr>
      <a:lvl9pPr marL="0" marR="0" indent="0" algn="ctr" defTabSz="584200" rtl="0" latinLnBrk="0">
        <a:lnSpc>
          <a:spcPct val="100000"/>
        </a:lnSpc>
        <a:spcBef>
          <a:spcPts val="0"/>
        </a:spcBef>
        <a:spcAft>
          <a:spcPts val="0"/>
        </a:spcAft>
        <a:buClrTx/>
        <a:buSzTx/>
        <a:buFontTx/>
        <a:buNone/>
        <a:tabLst/>
        <a:defRPr sz="8000" b="0" i="0" u="none" strike="noStrike" cap="none" spc="0" baseline="0">
          <a:solidFill>
            <a:srgbClr val="FFFFFF"/>
          </a:solidFill>
          <a:uFillTx/>
          <a:latin typeface="+mn-lt"/>
          <a:ea typeface="+mn-ea"/>
          <a:cs typeface="+mn-cs"/>
          <a:sym typeface="Helvetica Light"/>
        </a:defRPr>
      </a:lvl9pPr>
    </p:titleStyle>
    <p:bodyStyle>
      <a:lvl1pPr marL="457200" marR="0" indent="-457200" algn="l" defTabSz="584200" rtl="0" latinLnBrk="0">
        <a:lnSpc>
          <a:spcPct val="100000"/>
        </a:lnSpc>
        <a:spcBef>
          <a:spcPts val="4200"/>
        </a:spcBef>
        <a:spcAft>
          <a:spcPts val="0"/>
        </a:spcAft>
        <a:buClrTx/>
        <a:buSzPct val="75000"/>
        <a:buFontTx/>
        <a:buChar char="•"/>
        <a:tabLst/>
        <a:defRPr sz="3800" b="0" i="0" u="none" strike="noStrike" cap="none" spc="0" baseline="0">
          <a:solidFill>
            <a:srgbClr val="FFFFFF"/>
          </a:solidFill>
          <a:uFillTx/>
          <a:latin typeface="+mn-lt"/>
          <a:ea typeface="+mn-ea"/>
          <a:cs typeface="+mn-cs"/>
          <a:sym typeface="Helvetica Light"/>
        </a:defRPr>
      </a:lvl1pPr>
      <a:lvl2pPr marL="914400" marR="0" indent="-457200" algn="l" defTabSz="584200" rtl="0" latinLnBrk="0">
        <a:lnSpc>
          <a:spcPct val="100000"/>
        </a:lnSpc>
        <a:spcBef>
          <a:spcPts val="4200"/>
        </a:spcBef>
        <a:spcAft>
          <a:spcPts val="0"/>
        </a:spcAft>
        <a:buClrTx/>
        <a:buSzPct val="75000"/>
        <a:buFontTx/>
        <a:buChar char="•"/>
        <a:tabLst/>
        <a:defRPr sz="3800" b="0" i="0" u="none" strike="noStrike" cap="none" spc="0" baseline="0">
          <a:solidFill>
            <a:srgbClr val="FFFFFF"/>
          </a:solidFill>
          <a:uFillTx/>
          <a:latin typeface="+mn-lt"/>
          <a:ea typeface="+mn-ea"/>
          <a:cs typeface="+mn-cs"/>
          <a:sym typeface="Helvetica Light"/>
        </a:defRPr>
      </a:lvl2pPr>
      <a:lvl3pPr marL="1371600" marR="0" indent="-457200" algn="l" defTabSz="584200" rtl="0" latinLnBrk="0">
        <a:lnSpc>
          <a:spcPct val="100000"/>
        </a:lnSpc>
        <a:spcBef>
          <a:spcPts val="4200"/>
        </a:spcBef>
        <a:spcAft>
          <a:spcPts val="0"/>
        </a:spcAft>
        <a:buClrTx/>
        <a:buSzPct val="75000"/>
        <a:buFontTx/>
        <a:buChar char="•"/>
        <a:tabLst/>
        <a:defRPr sz="3800" b="0" i="0" u="none" strike="noStrike" cap="none" spc="0" baseline="0">
          <a:solidFill>
            <a:srgbClr val="FFFFFF"/>
          </a:solidFill>
          <a:uFillTx/>
          <a:latin typeface="+mn-lt"/>
          <a:ea typeface="+mn-ea"/>
          <a:cs typeface="+mn-cs"/>
          <a:sym typeface="Helvetica Light"/>
        </a:defRPr>
      </a:lvl3pPr>
      <a:lvl4pPr marL="1828800" marR="0" indent="-457200" algn="l" defTabSz="584200" rtl="0" latinLnBrk="0">
        <a:lnSpc>
          <a:spcPct val="100000"/>
        </a:lnSpc>
        <a:spcBef>
          <a:spcPts val="4200"/>
        </a:spcBef>
        <a:spcAft>
          <a:spcPts val="0"/>
        </a:spcAft>
        <a:buClrTx/>
        <a:buSzPct val="75000"/>
        <a:buFontTx/>
        <a:buChar char="•"/>
        <a:tabLst/>
        <a:defRPr sz="3800" b="0" i="0" u="none" strike="noStrike" cap="none" spc="0" baseline="0">
          <a:solidFill>
            <a:srgbClr val="FFFFFF"/>
          </a:solidFill>
          <a:uFillTx/>
          <a:latin typeface="+mn-lt"/>
          <a:ea typeface="+mn-ea"/>
          <a:cs typeface="+mn-cs"/>
          <a:sym typeface="Helvetica Light"/>
        </a:defRPr>
      </a:lvl4pPr>
      <a:lvl5pPr marL="2286000" marR="0" indent="-457200" algn="l" defTabSz="584200" rtl="0" latinLnBrk="0">
        <a:lnSpc>
          <a:spcPct val="100000"/>
        </a:lnSpc>
        <a:spcBef>
          <a:spcPts val="4200"/>
        </a:spcBef>
        <a:spcAft>
          <a:spcPts val="0"/>
        </a:spcAft>
        <a:buClrTx/>
        <a:buSzPct val="75000"/>
        <a:buFontTx/>
        <a:buChar char="•"/>
        <a:tabLst/>
        <a:defRPr sz="3800" b="0" i="0" u="none" strike="noStrike" cap="none" spc="0" baseline="0">
          <a:solidFill>
            <a:srgbClr val="FFFFFF"/>
          </a:solidFill>
          <a:uFillTx/>
          <a:latin typeface="+mn-lt"/>
          <a:ea typeface="+mn-ea"/>
          <a:cs typeface="+mn-cs"/>
          <a:sym typeface="Helvetica Light"/>
        </a:defRPr>
      </a:lvl5pPr>
      <a:lvl6pPr marL="2743200" marR="0" indent="-457200" algn="l" defTabSz="584200" rtl="0" latinLnBrk="0">
        <a:lnSpc>
          <a:spcPct val="100000"/>
        </a:lnSpc>
        <a:spcBef>
          <a:spcPts val="4200"/>
        </a:spcBef>
        <a:spcAft>
          <a:spcPts val="0"/>
        </a:spcAft>
        <a:buClrTx/>
        <a:buSzPct val="75000"/>
        <a:buFontTx/>
        <a:buChar char="•"/>
        <a:tabLst/>
        <a:defRPr sz="3800" b="0" i="0" u="none" strike="noStrike" cap="none" spc="0" baseline="0">
          <a:solidFill>
            <a:srgbClr val="FFFFFF"/>
          </a:solidFill>
          <a:uFillTx/>
          <a:latin typeface="+mn-lt"/>
          <a:ea typeface="+mn-ea"/>
          <a:cs typeface="+mn-cs"/>
          <a:sym typeface="Helvetica Light"/>
        </a:defRPr>
      </a:lvl6pPr>
      <a:lvl7pPr marL="3200400" marR="0" indent="-457200" algn="l" defTabSz="584200" rtl="0" latinLnBrk="0">
        <a:lnSpc>
          <a:spcPct val="100000"/>
        </a:lnSpc>
        <a:spcBef>
          <a:spcPts val="4200"/>
        </a:spcBef>
        <a:spcAft>
          <a:spcPts val="0"/>
        </a:spcAft>
        <a:buClrTx/>
        <a:buSzPct val="75000"/>
        <a:buFontTx/>
        <a:buChar char="•"/>
        <a:tabLst/>
        <a:defRPr sz="3800" b="0" i="0" u="none" strike="noStrike" cap="none" spc="0" baseline="0">
          <a:solidFill>
            <a:srgbClr val="FFFFFF"/>
          </a:solidFill>
          <a:uFillTx/>
          <a:latin typeface="+mn-lt"/>
          <a:ea typeface="+mn-ea"/>
          <a:cs typeface="+mn-cs"/>
          <a:sym typeface="Helvetica Light"/>
        </a:defRPr>
      </a:lvl7pPr>
      <a:lvl8pPr marL="3657600" marR="0" indent="-457200" algn="l" defTabSz="584200" rtl="0" latinLnBrk="0">
        <a:lnSpc>
          <a:spcPct val="100000"/>
        </a:lnSpc>
        <a:spcBef>
          <a:spcPts val="4200"/>
        </a:spcBef>
        <a:spcAft>
          <a:spcPts val="0"/>
        </a:spcAft>
        <a:buClrTx/>
        <a:buSzPct val="75000"/>
        <a:buFontTx/>
        <a:buChar char="•"/>
        <a:tabLst/>
        <a:defRPr sz="3800" b="0" i="0" u="none" strike="noStrike" cap="none" spc="0" baseline="0">
          <a:solidFill>
            <a:srgbClr val="FFFFFF"/>
          </a:solidFill>
          <a:uFillTx/>
          <a:latin typeface="+mn-lt"/>
          <a:ea typeface="+mn-ea"/>
          <a:cs typeface="+mn-cs"/>
          <a:sym typeface="Helvetica Light"/>
        </a:defRPr>
      </a:lvl8pPr>
      <a:lvl9pPr marL="4114800" marR="0" indent="-457200" algn="l" defTabSz="584200" rtl="0" latinLnBrk="0">
        <a:lnSpc>
          <a:spcPct val="100000"/>
        </a:lnSpc>
        <a:spcBef>
          <a:spcPts val="4200"/>
        </a:spcBef>
        <a:spcAft>
          <a:spcPts val="0"/>
        </a:spcAft>
        <a:buClrTx/>
        <a:buSzPct val="75000"/>
        <a:buFontTx/>
        <a:buChar char="•"/>
        <a:tabLst/>
        <a:defRPr sz="3800" b="0" i="0" u="none" strike="noStrike" cap="none" spc="0" baseline="0">
          <a:solidFill>
            <a:srgbClr val="FFFFFF"/>
          </a:solidFill>
          <a:uFillTx/>
          <a:latin typeface="+mn-lt"/>
          <a:ea typeface="+mn-ea"/>
          <a:cs typeface="+mn-cs"/>
          <a:sym typeface="Helvetica Light"/>
        </a:defRPr>
      </a:lvl9pPr>
    </p:bodyStyle>
    <p:otherStyle>
      <a:lvl1pPr marL="0" marR="0" indent="0" algn="ctr" defTabSz="58420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Light"/>
        </a:defRPr>
      </a:lvl1pPr>
      <a:lvl2pPr marL="0" marR="0" indent="228600" algn="ctr" defTabSz="58420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Light"/>
        </a:defRPr>
      </a:lvl2pPr>
      <a:lvl3pPr marL="0" marR="0" indent="457200" algn="ctr" defTabSz="58420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Light"/>
        </a:defRPr>
      </a:lvl3pPr>
      <a:lvl4pPr marL="0" marR="0" indent="685800" algn="ctr" defTabSz="58420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Light"/>
        </a:defRPr>
      </a:lvl4pPr>
      <a:lvl5pPr marL="0" marR="0" indent="914400" algn="ctr" defTabSz="58420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Light"/>
        </a:defRPr>
      </a:lvl5pPr>
      <a:lvl6pPr marL="0" marR="0" indent="1143000" algn="ctr" defTabSz="58420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Light"/>
        </a:defRPr>
      </a:lvl6pPr>
      <a:lvl7pPr marL="0" marR="0" indent="1371600" algn="ctr" defTabSz="58420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Light"/>
        </a:defRPr>
      </a:lvl7pPr>
      <a:lvl8pPr marL="0" marR="0" indent="1600200" algn="ctr" defTabSz="58420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Light"/>
        </a:defRPr>
      </a:lvl8pPr>
      <a:lvl9pPr marL="0" marR="0" indent="1828800" algn="ctr" defTabSz="58420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Light"/>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Microsoft Excel…"/>
          <p:cNvSpPr txBox="1">
            <a:spLocks noGrp="1"/>
          </p:cNvSpPr>
          <p:nvPr>
            <p:ph type="title"/>
          </p:nvPr>
        </p:nvSpPr>
        <p:spPr>
          <a:xfrm>
            <a:off x="952500" y="3816350"/>
            <a:ext cx="11099800" cy="2120900"/>
          </a:xfrm>
          <a:prstGeom prst="rect">
            <a:avLst/>
          </a:prstGeom>
        </p:spPr>
        <p:txBody>
          <a:bodyPr>
            <a:normAutofit fontScale="90000"/>
          </a:bodyPr>
          <a:lstStyle/>
          <a:p>
            <a:pPr defTabSz="484886">
              <a:defRPr sz="6640"/>
            </a:pPr>
            <a:r>
              <a:rPr dirty="0"/>
              <a:t>Microsoft Excel </a:t>
            </a:r>
          </a:p>
          <a:p>
            <a:pPr defTabSz="484886">
              <a:defRPr sz="6640"/>
            </a:pPr>
            <a:r>
              <a:rPr lang="en-US" dirty="0"/>
              <a:t>Crash Course</a:t>
            </a:r>
            <a:endParaRPr dirty="0"/>
          </a:p>
        </p:txBody>
      </p:sp>
      <p:sp>
        <p:nvSpPr>
          <p:cNvPr id="2" name="TextBox 1">
            <a:extLst>
              <a:ext uri="{FF2B5EF4-FFF2-40B4-BE49-F238E27FC236}">
                <a16:creationId xmlns:a16="http://schemas.microsoft.com/office/drawing/2014/main" id="{B45EB40E-D82D-9445-82C2-BB2FA8DD0027}"/>
              </a:ext>
            </a:extLst>
          </p:cNvPr>
          <p:cNvSpPr txBox="1"/>
          <p:nvPr/>
        </p:nvSpPr>
        <p:spPr>
          <a:xfrm>
            <a:off x="8319541" y="8971365"/>
            <a:ext cx="4572000" cy="595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FFFFFF"/>
                </a:solidFill>
                <a:effectLst/>
                <a:uFillTx/>
                <a:latin typeface="+mn-lt"/>
                <a:ea typeface="+mn-ea"/>
                <a:cs typeface="+mn-cs"/>
                <a:sym typeface="Helvetica Light"/>
              </a:rPr>
              <a:t>Image quality may be reduced if viewed in a web-browser</a:t>
            </a:r>
          </a:p>
        </p:txBody>
      </p:sp>
      <p:sp>
        <p:nvSpPr>
          <p:cNvPr id="6" name="TextBox 5">
            <a:extLst>
              <a:ext uri="{FF2B5EF4-FFF2-40B4-BE49-F238E27FC236}">
                <a16:creationId xmlns:a16="http://schemas.microsoft.com/office/drawing/2014/main" id="{CA29A217-6420-804A-85DD-0BDB48017323}"/>
              </a:ext>
            </a:extLst>
          </p:cNvPr>
          <p:cNvSpPr txBox="1"/>
          <p:nvPr/>
        </p:nvSpPr>
        <p:spPr>
          <a:xfrm>
            <a:off x="4216400" y="7279899"/>
            <a:ext cx="4572000" cy="3488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FFFFFF"/>
                </a:solidFill>
                <a:effectLst/>
                <a:uFillTx/>
                <a:latin typeface="+mn-lt"/>
                <a:ea typeface="+mn-ea"/>
                <a:cs typeface="+mn-cs"/>
                <a:sym typeface="Helvetica Light"/>
              </a:rPr>
              <a:t>Created by Ali Abbiss</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 name="Customize Excel"/>
          <p:cNvSpPr txBox="1">
            <a:spLocks noGrp="1"/>
          </p:cNvSpPr>
          <p:nvPr>
            <p:ph type="title"/>
          </p:nvPr>
        </p:nvSpPr>
        <p:spPr>
          <a:prstGeom prst="rect">
            <a:avLst/>
          </a:prstGeom>
        </p:spPr>
        <p:txBody>
          <a:bodyPr/>
          <a:lstStyle/>
          <a:p>
            <a:r>
              <a:t>Customize Excel</a:t>
            </a:r>
          </a:p>
        </p:txBody>
      </p:sp>
      <p:sp>
        <p:nvSpPr>
          <p:cNvPr id="154" name="To modify basic workbook properties in Excel, you can use the Ribbon on the top portion of Excel. This ribbon contains several categories (called groups) that each contain options and functions for their related variables. For example, on the Home tab, in the Font group, you can change the font style or size.…"/>
          <p:cNvSpPr txBox="1">
            <a:spLocks noGrp="1"/>
          </p:cNvSpPr>
          <p:nvPr>
            <p:ph type="body" sz="half" idx="1"/>
          </p:nvPr>
        </p:nvSpPr>
        <p:spPr>
          <a:xfrm>
            <a:off x="952500" y="2925691"/>
            <a:ext cx="11099800" cy="2535823"/>
          </a:xfrm>
          <a:prstGeom prst="rect">
            <a:avLst/>
          </a:prstGeom>
        </p:spPr>
        <p:txBody>
          <a:bodyPr/>
          <a:lstStyle/>
          <a:p>
            <a:pPr marL="262890" indent="-262890" defTabSz="403097">
              <a:spcBef>
                <a:spcPts val="2600"/>
              </a:spcBef>
              <a:defRPr sz="1932"/>
            </a:pPr>
            <a:r>
              <a:t>To modify basic workbook properties in Excel, you can use the Ribbon on the top portion of Excel. This ribbon contains several categories (called </a:t>
            </a:r>
            <a:r>
              <a:rPr b="1">
                <a:latin typeface="Helvetica"/>
                <a:ea typeface="Helvetica"/>
                <a:cs typeface="Helvetica"/>
                <a:sym typeface="Helvetica"/>
              </a:rPr>
              <a:t>groups</a:t>
            </a:r>
            <a:r>
              <a:t>) that each contain options and functions for their related variables. For example, on the </a:t>
            </a:r>
            <a:r>
              <a:rPr b="1">
                <a:latin typeface="Helvetica"/>
                <a:ea typeface="Helvetica"/>
                <a:cs typeface="Helvetica"/>
                <a:sym typeface="Helvetica"/>
              </a:rPr>
              <a:t>Home </a:t>
            </a:r>
            <a:r>
              <a:t>tab, in the </a:t>
            </a:r>
            <a:r>
              <a:rPr b="1">
                <a:latin typeface="Helvetica"/>
                <a:ea typeface="Helvetica"/>
                <a:cs typeface="Helvetica"/>
                <a:sym typeface="Helvetica"/>
              </a:rPr>
              <a:t>Font</a:t>
            </a:r>
            <a:r>
              <a:t> group, you can change the font style or size.</a:t>
            </a:r>
          </a:p>
          <a:p>
            <a:pPr marL="262890" indent="-262890" defTabSz="403097">
              <a:spcBef>
                <a:spcPts val="2600"/>
              </a:spcBef>
              <a:defRPr sz="1932"/>
            </a:pPr>
            <a:r>
              <a:t>Another way to change basic workbook properties is to go to </a:t>
            </a:r>
            <a:r>
              <a:rPr b="1">
                <a:latin typeface="Helvetica"/>
                <a:ea typeface="Helvetica"/>
                <a:cs typeface="Helvetica"/>
                <a:sym typeface="Helvetica"/>
              </a:rPr>
              <a:t>File &gt; Options</a:t>
            </a:r>
            <a:r>
              <a:t>. The </a:t>
            </a:r>
            <a:r>
              <a:rPr b="1">
                <a:latin typeface="Helvetica"/>
                <a:ea typeface="Helvetica"/>
                <a:cs typeface="Helvetica"/>
                <a:sym typeface="Helvetica"/>
              </a:rPr>
              <a:t>Excel Options</a:t>
            </a:r>
            <a:r>
              <a:t> box opens containing tabs for customizing and manipulating several options, such as Language and Formula settings. </a:t>
            </a:r>
          </a:p>
        </p:txBody>
      </p:sp>
      <p:pic>
        <p:nvPicPr>
          <p:cNvPr id="155" name="Screen Shot 2019-12-13 at 12.06.13 AM.png" descr="Screen Shot 2019-12-13 at 12.06.13 AM.png"/>
          <p:cNvPicPr>
            <a:picLocks noChangeAspect="1"/>
          </p:cNvPicPr>
          <p:nvPr/>
        </p:nvPicPr>
        <p:blipFill>
          <a:blip r:embed="rId2"/>
          <a:stretch>
            <a:fillRect/>
          </a:stretch>
        </p:blipFill>
        <p:spPr>
          <a:xfrm>
            <a:off x="949408" y="5859904"/>
            <a:ext cx="11213433" cy="3103598"/>
          </a:xfrm>
          <a:prstGeom prst="rect">
            <a:avLst/>
          </a:prstGeom>
          <a:ln w="12700">
            <a:miter lim="400000"/>
          </a:ln>
        </p:spPr>
      </p:pic>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Customizing Excel"/>
          <p:cNvSpPr txBox="1">
            <a:spLocks noGrp="1"/>
          </p:cNvSpPr>
          <p:nvPr>
            <p:ph type="title"/>
          </p:nvPr>
        </p:nvSpPr>
        <p:spPr>
          <a:prstGeom prst="rect">
            <a:avLst/>
          </a:prstGeom>
        </p:spPr>
        <p:txBody>
          <a:bodyPr/>
          <a:lstStyle/>
          <a:p>
            <a:r>
              <a:t>Customizing Excel</a:t>
            </a:r>
          </a:p>
        </p:txBody>
      </p:sp>
      <p:sp>
        <p:nvSpPr>
          <p:cNvPr id="158" name="To display formulas in Excel, on the Formulas tab, in the Home group, select the Show Formulas button.…"/>
          <p:cNvSpPr txBox="1">
            <a:spLocks noGrp="1"/>
          </p:cNvSpPr>
          <p:nvPr>
            <p:ph type="body" sz="half" idx="1"/>
          </p:nvPr>
        </p:nvSpPr>
        <p:spPr>
          <a:xfrm>
            <a:off x="952500" y="2615558"/>
            <a:ext cx="11099800" cy="2539381"/>
          </a:xfrm>
          <a:prstGeom prst="rect">
            <a:avLst/>
          </a:prstGeom>
        </p:spPr>
        <p:txBody>
          <a:bodyPr/>
          <a:lstStyle/>
          <a:p>
            <a:r>
              <a:t>To display formulas in Excel, on the </a:t>
            </a:r>
            <a:r>
              <a:rPr b="1">
                <a:latin typeface="Helvetica"/>
                <a:ea typeface="Helvetica"/>
                <a:cs typeface="Helvetica"/>
                <a:sym typeface="Helvetica"/>
              </a:rPr>
              <a:t>Formulas</a:t>
            </a:r>
            <a:r>
              <a:t> tab, in the </a:t>
            </a:r>
            <a:r>
              <a:rPr b="1">
                <a:latin typeface="Helvetica"/>
                <a:ea typeface="Helvetica"/>
                <a:cs typeface="Helvetica"/>
                <a:sym typeface="Helvetica"/>
              </a:rPr>
              <a:t>Home</a:t>
            </a:r>
            <a:r>
              <a:t> group, select the </a:t>
            </a:r>
            <a:r>
              <a:rPr b="1">
                <a:latin typeface="Helvetica"/>
                <a:ea typeface="Helvetica"/>
                <a:cs typeface="Helvetica"/>
                <a:sym typeface="Helvetica"/>
              </a:rPr>
              <a:t>Show Formulas</a:t>
            </a:r>
            <a:r>
              <a:t> button.</a:t>
            </a:r>
          </a:p>
          <a:p>
            <a:r>
              <a:t>You can also press (</a:t>
            </a:r>
            <a:r>
              <a:rPr b="1">
                <a:latin typeface="Helvetica"/>
                <a:ea typeface="Helvetica"/>
                <a:cs typeface="Helvetica"/>
                <a:sym typeface="Helvetica"/>
              </a:rPr>
              <a:t>Ctrl+ `)</a:t>
            </a:r>
          </a:p>
        </p:txBody>
      </p:sp>
      <p:pic>
        <p:nvPicPr>
          <p:cNvPr id="159" name="Screen Shot 2019-12-13 at 12.14.20 AM.png" descr="Screen Shot 2019-12-13 at 12.14.20 AM.png"/>
          <p:cNvPicPr>
            <a:picLocks noChangeAspect="1"/>
          </p:cNvPicPr>
          <p:nvPr/>
        </p:nvPicPr>
        <p:blipFill>
          <a:blip r:embed="rId2"/>
          <a:stretch>
            <a:fillRect/>
          </a:stretch>
        </p:blipFill>
        <p:spPr>
          <a:xfrm>
            <a:off x="393965" y="5781871"/>
            <a:ext cx="12216870" cy="3245107"/>
          </a:xfrm>
          <a:prstGeom prst="rect">
            <a:avLst/>
          </a:prstGeom>
          <a:ln w="12700">
            <a:miter lim="400000"/>
          </a:ln>
        </p:spPr>
      </p:pic>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 name="Configure Excel for Collaboration"/>
          <p:cNvSpPr txBox="1">
            <a:spLocks noGrp="1"/>
          </p:cNvSpPr>
          <p:nvPr>
            <p:ph type="title"/>
          </p:nvPr>
        </p:nvSpPr>
        <p:spPr>
          <a:prstGeom prst="rect">
            <a:avLst/>
          </a:prstGeom>
        </p:spPr>
        <p:txBody>
          <a:bodyPr/>
          <a:lstStyle>
            <a:lvl1pPr>
              <a:defRPr sz="5800"/>
            </a:lvl1pPr>
          </a:lstStyle>
          <a:p>
            <a:r>
              <a:t>Configure Excel for Collaboration</a:t>
            </a:r>
          </a:p>
        </p:txBody>
      </p:sp>
      <p:sp>
        <p:nvSpPr>
          <p:cNvPr id="162" name="To set a print area in Excel, select a range of cells. Then, on the Page Layout tab, in the Page Setup group select Set Print Area."/>
          <p:cNvSpPr txBox="1">
            <a:spLocks noGrp="1"/>
          </p:cNvSpPr>
          <p:nvPr>
            <p:ph type="body" sz="half" idx="1"/>
          </p:nvPr>
        </p:nvSpPr>
        <p:spPr>
          <a:xfrm>
            <a:off x="952500" y="3198848"/>
            <a:ext cx="11099800" cy="2457803"/>
          </a:xfrm>
          <a:prstGeom prst="rect">
            <a:avLst/>
          </a:prstGeom>
        </p:spPr>
        <p:txBody>
          <a:bodyPr/>
          <a:lstStyle/>
          <a:p>
            <a:r>
              <a:t>To set a print area in Excel, select a range of cells. Then, on the </a:t>
            </a:r>
            <a:r>
              <a:rPr b="1">
                <a:latin typeface="Helvetica"/>
                <a:ea typeface="Helvetica"/>
                <a:cs typeface="Helvetica"/>
                <a:sym typeface="Helvetica"/>
              </a:rPr>
              <a:t>Page Layout</a:t>
            </a:r>
            <a:r>
              <a:t> tab, in the </a:t>
            </a:r>
            <a:r>
              <a:rPr b="1">
                <a:latin typeface="Helvetica"/>
                <a:ea typeface="Helvetica"/>
                <a:cs typeface="Helvetica"/>
                <a:sym typeface="Helvetica"/>
              </a:rPr>
              <a:t>Page Setup </a:t>
            </a:r>
            <a:r>
              <a:t>group select </a:t>
            </a:r>
            <a:r>
              <a:rPr b="1">
                <a:latin typeface="Helvetica"/>
                <a:ea typeface="Helvetica"/>
                <a:cs typeface="Helvetica"/>
                <a:sym typeface="Helvetica"/>
              </a:rPr>
              <a:t>Set Print Area</a:t>
            </a:r>
            <a:r>
              <a:t>.</a:t>
            </a:r>
          </a:p>
        </p:txBody>
      </p:sp>
      <p:pic>
        <p:nvPicPr>
          <p:cNvPr id="163" name="Screen Shot 2019-12-13 at 12.21.55 AM.png" descr="Screen Shot 2019-12-13 at 12.21.55 AM.png"/>
          <p:cNvPicPr>
            <a:picLocks noChangeAspect="1"/>
          </p:cNvPicPr>
          <p:nvPr/>
        </p:nvPicPr>
        <p:blipFill>
          <a:blip r:embed="rId2"/>
          <a:stretch>
            <a:fillRect/>
          </a:stretch>
        </p:blipFill>
        <p:spPr>
          <a:xfrm>
            <a:off x="601285" y="5280470"/>
            <a:ext cx="11802230" cy="4172218"/>
          </a:xfrm>
          <a:prstGeom prst="rect">
            <a:avLst/>
          </a:prstGeom>
          <a:ln w="12700">
            <a:miter lim="400000"/>
          </a:ln>
        </p:spPr>
      </p:pic>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 name="Configure Excel for Collaboration"/>
          <p:cNvSpPr txBox="1">
            <a:spLocks noGrp="1"/>
          </p:cNvSpPr>
          <p:nvPr>
            <p:ph type="title"/>
          </p:nvPr>
        </p:nvSpPr>
        <p:spPr>
          <a:prstGeom prst="rect">
            <a:avLst/>
          </a:prstGeom>
        </p:spPr>
        <p:txBody>
          <a:bodyPr/>
          <a:lstStyle>
            <a:lvl1pPr>
              <a:defRPr sz="5800"/>
            </a:lvl1pPr>
          </a:lstStyle>
          <a:p>
            <a:r>
              <a:t>Configure Excel for Collaboration</a:t>
            </a:r>
          </a:p>
        </p:txBody>
      </p:sp>
      <p:sp>
        <p:nvSpPr>
          <p:cNvPr id="166" name="To save workbooks in alternative file formats, go to File &gt; Save As. Select the location you wish to save your file, and after naming your file, select the Save as type options arrow to select from a variety of file types."/>
          <p:cNvSpPr txBox="1">
            <a:spLocks noGrp="1"/>
          </p:cNvSpPr>
          <p:nvPr>
            <p:ph type="body" sz="quarter" idx="1"/>
          </p:nvPr>
        </p:nvSpPr>
        <p:spPr>
          <a:xfrm>
            <a:off x="952500" y="2590800"/>
            <a:ext cx="3317720" cy="6286500"/>
          </a:xfrm>
          <a:prstGeom prst="rect">
            <a:avLst/>
          </a:prstGeom>
        </p:spPr>
        <p:txBody>
          <a:bodyPr>
            <a:normAutofit lnSpcReduction="10000"/>
          </a:bodyPr>
          <a:lstStyle/>
          <a:p>
            <a:pPr marL="377190" indent="-377190" defTabSz="578358">
              <a:spcBef>
                <a:spcPts val="3700"/>
              </a:spcBef>
              <a:defRPr sz="2772"/>
            </a:pPr>
            <a:r>
              <a:t>To save workbooks in alternative file formats, go to </a:t>
            </a:r>
            <a:r>
              <a:rPr b="1">
                <a:latin typeface="Helvetica"/>
                <a:ea typeface="Helvetica"/>
                <a:cs typeface="Helvetica"/>
                <a:sym typeface="Helvetica"/>
              </a:rPr>
              <a:t>File &gt; Save As.</a:t>
            </a:r>
            <a:r>
              <a:t> Select the location you wish to save your file, and after naming your file, select the </a:t>
            </a:r>
            <a:r>
              <a:rPr b="1">
                <a:latin typeface="Helvetica"/>
                <a:ea typeface="Helvetica"/>
                <a:cs typeface="Helvetica"/>
                <a:sym typeface="Helvetica"/>
              </a:rPr>
              <a:t>Save as type</a:t>
            </a:r>
            <a:r>
              <a:t> options arrow to select from a variety of file types. </a:t>
            </a:r>
          </a:p>
        </p:txBody>
      </p:sp>
      <p:pic>
        <p:nvPicPr>
          <p:cNvPr id="167" name="Screen Shot 2019-12-13 at 12.23.46 AM.png" descr="Screen Shot 2019-12-13 at 12.23.46 AM.png"/>
          <p:cNvPicPr>
            <a:picLocks noChangeAspect="1"/>
          </p:cNvPicPr>
          <p:nvPr/>
        </p:nvPicPr>
        <p:blipFill>
          <a:blip r:embed="rId2"/>
          <a:stretch>
            <a:fillRect/>
          </a:stretch>
        </p:blipFill>
        <p:spPr>
          <a:xfrm>
            <a:off x="4787785" y="2080617"/>
            <a:ext cx="7819294" cy="7306824"/>
          </a:xfrm>
          <a:prstGeom prst="rect">
            <a:avLst/>
          </a:prstGeom>
          <a:ln w="12700">
            <a:miter lim="400000"/>
          </a:ln>
        </p:spPr>
      </p:pic>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 name="Configure Excel for Collaboration"/>
          <p:cNvSpPr txBox="1">
            <a:spLocks noGrp="1"/>
          </p:cNvSpPr>
          <p:nvPr>
            <p:ph type="title"/>
          </p:nvPr>
        </p:nvSpPr>
        <p:spPr>
          <a:prstGeom prst="rect">
            <a:avLst/>
          </a:prstGeom>
        </p:spPr>
        <p:txBody>
          <a:bodyPr/>
          <a:lstStyle>
            <a:lvl1pPr>
              <a:defRPr sz="5800"/>
            </a:lvl1pPr>
          </a:lstStyle>
          <a:p>
            <a:r>
              <a:t>Configure Excel for Collaboration</a:t>
            </a:r>
          </a:p>
        </p:txBody>
      </p:sp>
      <p:sp>
        <p:nvSpPr>
          <p:cNvPr id="170" name="To configure print setting in Excel, go to File &gt; Print. The Print page opens, with settings to configure options such as the amount of copies, which pages to print, and margin customization."/>
          <p:cNvSpPr txBox="1">
            <a:spLocks noGrp="1"/>
          </p:cNvSpPr>
          <p:nvPr>
            <p:ph type="body" sz="half" idx="1"/>
          </p:nvPr>
        </p:nvSpPr>
        <p:spPr>
          <a:prstGeom prst="rect">
            <a:avLst/>
          </a:prstGeom>
        </p:spPr>
        <p:txBody>
          <a:bodyPr/>
          <a:lstStyle/>
          <a:p>
            <a:r>
              <a:t>To configure print setting in Excel, go to </a:t>
            </a:r>
            <a:r>
              <a:rPr b="1">
                <a:latin typeface="Helvetica"/>
                <a:ea typeface="Helvetica"/>
                <a:cs typeface="Helvetica"/>
                <a:sym typeface="Helvetica"/>
              </a:rPr>
              <a:t>File &gt; Print</a:t>
            </a:r>
            <a:r>
              <a:t>. The </a:t>
            </a:r>
            <a:r>
              <a:rPr b="1">
                <a:latin typeface="Helvetica"/>
                <a:ea typeface="Helvetica"/>
                <a:cs typeface="Helvetica"/>
                <a:sym typeface="Helvetica"/>
              </a:rPr>
              <a:t>Print</a:t>
            </a:r>
            <a:r>
              <a:t> page opens, with settings to configure options such as the amount of copies, which pages to print, and margin customization. </a:t>
            </a:r>
          </a:p>
        </p:txBody>
      </p:sp>
      <p:pic>
        <p:nvPicPr>
          <p:cNvPr id="171" name="Screen Shot 2019-12-13 at 12.26.54 AM.png" descr="Screen Shot 2019-12-13 at 12.26.54 AM.png"/>
          <p:cNvPicPr>
            <a:picLocks noChangeAspect="1"/>
          </p:cNvPicPr>
          <p:nvPr/>
        </p:nvPicPr>
        <p:blipFill>
          <a:blip r:embed="rId2"/>
          <a:stretch>
            <a:fillRect/>
          </a:stretch>
        </p:blipFill>
        <p:spPr>
          <a:xfrm>
            <a:off x="6951686" y="2097657"/>
            <a:ext cx="5491918" cy="7433745"/>
          </a:xfrm>
          <a:prstGeom prst="rect">
            <a:avLst/>
          </a:prstGeom>
          <a:ln w="12700">
            <a:miter lim="400000"/>
          </a:ln>
        </p:spPr>
      </p:pic>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 name="To inspect the workbook for issues in Excel, go to File &gt; Info. On the Info page, select the Check for Issues arrow-button near the Inspect Workbook heading.…"/>
          <p:cNvSpPr txBox="1">
            <a:spLocks noGrp="1"/>
          </p:cNvSpPr>
          <p:nvPr>
            <p:ph type="body" sz="quarter" idx="1"/>
          </p:nvPr>
        </p:nvSpPr>
        <p:spPr>
          <a:xfrm>
            <a:off x="1100763" y="3030782"/>
            <a:ext cx="4006334" cy="6286501"/>
          </a:xfrm>
          <a:prstGeom prst="rect">
            <a:avLst/>
          </a:prstGeom>
        </p:spPr>
        <p:txBody>
          <a:bodyPr>
            <a:normAutofit lnSpcReduction="10000"/>
          </a:bodyPr>
          <a:lstStyle/>
          <a:p>
            <a:pPr marL="323850" indent="-323850" defTabSz="496570">
              <a:spcBef>
                <a:spcPts val="3200"/>
              </a:spcBef>
              <a:defRPr sz="2380"/>
            </a:pPr>
            <a:r>
              <a:t>To inspect the workbook for issues in Excel, go to </a:t>
            </a:r>
            <a:r>
              <a:rPr b="1">
                <a:latin typeface="Helvetica"/>
                <a:ea typeface="Helvetica"/>
                <a:cs typeface="Helvetica"/>
                <a:sym typeface="Helvetica"/>
              </a:rPr>
              <a:t>File &gt; Info. </a:t>
            </a:r>
            <a:r>
              <a:t>On the </a:t>
            </a:r>
            <a:r>
              <a:rPr b="1">
                <a:latin typeface="Helvetica"/>
                <a:ea typeface="Helvetica"/>
                <a:cs typeface="Helvetica"/>
                <a:sym typeface="Helvetica"/>
              </a:rPr>
              <a:t>Info</a:t>
            </a:r>
            <a:r>
              <a:t> page, select the </a:t>
            </a:r>
            <a:r>
              <a:rPr b="1">
                <a:latin typeface="Helvetica"/>
                <a:ea typeface="Helvetica"/>
                <a:cs typeface="Helvetica"/>
                <a:sym typeface="Helvetica"/>
              </a:rPr>
              <a:t>Check for Issues</a:t>
            </a:r>
            <a:r>
              <a:t> arrow-button near the </a:t>
            </a:r>
            <a:r>
              <a:rPr b="1">
                <a:latin typeface="Helvetica"/>
                <a:ea typeface="Helvetica"/>
                <a:cs typeface="Helvetica"/>
                <a:sym typeface="Helvetica"/>
              </a:rPr>
              <a:t>Inspect Workbook</a:t>
            </a:r>
            <a:r>
              <a:t> heading. </a:t>
            </a:r>
          </a:p>
          <a:p>
            <a:pPr marL="323850" indent="-323850" defTabSz="496570">
              <a:spcBef>
                <a:spcPts val="3200"/>
              </a:spcBef>
              <a:defRPr sz="2380"/>
            </a:pPr>
            <a:r>
              <a:t>To inspect the document for hidden properties or personal information, select the </a:t>
            </a:r>
            <a:r>
              <a:rPr b="1">
                <a:latin typeface="Helvetica"/>
                <a:ea typeface="Helvetica"/>
                <a:cs typeface="Helvetica"/>
                <a:sym typeface="Helvetica"/>
              </a:rPr>
              <a:t>Inspect Document</a:t>
            </a:r>
            <a:r>
              <a:t> option. The </a:t>
            </a:r>
            <a:r>
              <a:rPr b="1">
                <a:latin typeface="Helvetica"/>
                <a:ea typeface="Helvetica"/>
                <a:cs typeface="Helvetica"/>
                <a:sym typeface="Helvetica"/>
              </a:rPr>
              <a:t>Document Inspector</a:t>
            </a:r>
            <a:r>
              <a:t> box opens, allowing you to specify what to inspect in the workbook. </a:t>
            </a:r>
          </a:p>
        </p:txBody>
      </p:sp>
      <p:pic>
        <p:nvPicPr>
          <p:cNvPr id="174" name="Screen Shot 2019-12-13 at 12.30.25 AM.png" descr="Screen Shot 2019-12-13 at 12.30.25 AM.png"/>
          <p:cNvPicPr>
            <a:picLocks noChangeAspect="1"/>
          </p:cNvPicPr>
          <p:nvPr/>
        </p:nvPicPr>
        <p:blipFill>
          <a:blip r:embed="rId2"/>
          <a:stretch>
            <a:fillRect/>
          </a:stretch>
        </p:blipFill>
        <p:spPr>
          <a:xfrm>
            <a:off x="5993470" y="2693830"/>
            <a:ext cx="6783660" cy="6960404"/>
          </a:xfrm>
          <a:prstGeom prst="rect">
            <a:avLst/>
          </a:prstGeom>
          <a:ln w="12700">
            <a:miter lim="400000"/>
          </a:ln>
        </p:spPr>
      </p:pic>
      <p:sp>
        <p:nvSpPr>
          <p:cNvPr id="175" name="Configure Excel for Collaboration"/>
          <p:cNvSpPr txBox="1">
            <a:spLocks noGrp="1"/>
          </p:cNvSpPr>
          <p:nvPr>
            <p:ph type="title"/>
          </p:nvPr>
        </p:nvSpPr>
        <p:spPr>
          <a:prstGeom prst="rect">
            <a:avLst/>
          </a:prstGeom>
        </p:spPr>
        <p:txBody>
          <a:bodyPr/>
          <a:lstStyle>
            <a:lvl1pPr>
              <a:defRPr sz="5800"/>
            </a:lvl1pPr>
          </a:lstStyle>
          <a:p>
            <a:r>
              <a:t>Configure Excel for Collaboration</a:t>
            </a:r>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 name="Manipulate Data in Excel"/>
          <p:cNvSpPr txBox="1">
            <a:spLocks noGrp="1"/>
          </p:cNvSpPr>
          <p:nvPr>
            <p:ph type="title"/>
          </p:nvPr>
        </p:nvSpPr>
        <p:spPr>
          <a:prstGeom prst="rect">
            <a:avLst/>
          </a:prstGeom>
        </p:spPr>
        <p:txBody>
          <a:bodyPr/>
          <a:lstStyle>
            <a:lvl1pPr defTabSz="566674">
              <a:defRPr sz="7760"/>
            </a:lvl1pPr>
          </a:lstStyle>
          <a:p>
            <a:r>
              <a:t>Manipulate Data in Excel</a:t>
            </a:r>
          </a:p>
        </p:txBody>
      </p:sp>
      <p:sp>
        <p:nvSpPr>
          <p:cNvPr id="178" name="To paste using special options in Excel, simply click the arrow on the Paste button, which lies on the Home tab, in the Clipboard group. Then, select Paste Special (or press Ctrl + Alt + v)."/>
          <p:cNvSpPr txBox="1">
            <a:spLocks noGrp="1"/>
          </p:cNvSpPr>
          <p:nvPr>
            <p:ph type="body" sz="half" idx="1"/>
          </p:nvPr>
        </p:nvSpPr>
        <p:spPr>
          <a:prstGeom prst="rect">
            <a:avLst/>
          </a:prstGeom>
        </p:spPr>
        <p:txBody>
          <a:bodyPr/>
          <a:lstStyle/>
          <a:p>
            <a:r>
              <a:t>To paste using special options in Excel, simply click the arrow on the Paste button, which lies on the </a:t>
            </a:r>
            <a:r>
              <a:rPr b="1">
                <a:latin typeface="Helvetica"/>
                <a:ea typeface="Helvetica"/>
                <a:cs typeface="Helvetica"/>
                <a:sym typeface="Helvetica"/>
              </a:rPr>
              <a:t>Home</a:t>
            </a:r>
            <a:r>
              <a:t> tab, in the </a:t>
            </a:r>
            <a:r>
              <a:rPr b="1">
                <a:latin typeface="Helvetica"/>
                <a:ea typeface="Helvetica"/>
                <a:cs typeface="Helvetica"/>
                <a:sym typeface="Helvetica"/>
              </a:rPr>
              <a:t>Clipboard</a:t>
            </a:r>
            <a:r>
              <a:t> group. Then, select </a:t>
            </a:r>
            <a:r>
              <a:rPr b="1">
                <a:latin typeface="Helvetica"/>
                <a:ea typeface="Helvetica"/>
                <a:cs typeface="Helvetica"/>
                <a:sym typeface="Helvetica"/>
              </a:rPr>
              <a:t>Paste Special (or press Ctrl + Alt + v).</a:t>
            </a:r>
          </a:p>
        </p:txBody>
      </p:sp>
      <p:pic>
        <p:nvPicPr>
          <p:cNvPr id="179" name="Screen Shot 2019-12-13 at 11.34.42 AM.png" descr="Screen Shot 2019-12-13 at 11.34.42 AM.png"/>
          <p:cNvPicPr>
            <a:picLocks noChangeAspect="1"/>
          </p:cNvPicPr>
          <p:nvPr/>
        </p:nvPicPr>
        <p:blipFill>
          <a:blip r:embed="rId2"/>
          <a:stretch>
            <a:fillRect/>
          </a:stretch>
        </p:blipFill>
        <p:spPr>
          <a:xfrm>
            <a:off x="7306331" y="2590800"/>
            <a:ext cx="5440948" cy="6286500"/>
          </a:xfrm>
          <a:prstGeom prst="rect">
            <a:avLst/>
          </a:prstGeom>
          <a:ln w="12700">
            <a:miter lim="400000"/>
          </a:ln>
        </p:spPr>
      </p:pic>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o fill cells by using Autofill, select an active cell and enter a data type in the cell, such as dates. Then, click and drag the green square in the lower right corner of the active cell to the range of cells you wish to fill.…"/>
          <p:cNvSpPr txBox="1">
            <a:spLocks noGrp="1"/>
          </p:cNvSpPr>
          <p:nvPr>
            <p:ph type="body" sz="half" idx="1"/>
          </p:nvPr>
        </p:nvSpPr>
        <p:spPr>
          <a:prstGeom prst="rect">
            <a:avLst/>
          </a:prstGeom>
        </p:spPr>
        <p:txBody>
          <a:bodyPr>
            <a:normAutofit lnSpcReduction="10000"/>
          </a:bodyPr>
          <a:lstStyle/>
          <a:p>
            <a:pPr marL="369570" indent="-369570" defTabSz="566674">
              <a:spcBef>
                <a:spcPts val="3600"/>
              </a:spcBef>
              <a:defRPr sz="2716"/>
            </a:pPr>
            <a:r>
              <a:t>To fill cells by using </a:t>
            </a:r>
            <a:r>
              <a:rPr b="1">
                <a:latin typeface="Helvetica"/>
                <a:ea typeface="Helvetica"/>
                <a:cs typeface="Helvetica"/>
                <a:sym typeface="Helvetica"/>
              </a:rPr>
              <a:t>Autofill</a:t>
            </a:r>
            <a:r>
              <a:t>, select an active cell and enter a data type in the cell, such as dates. Then, click and drag the green square in the lower right corner of the active cell to the range of cells you wish to fill.</a:t>
            </a:r>
          </a:p>
          <a:p>
            <a:pPr marL="369570" indent="-369570" defTabSz="566674">
              <a:spcBef>
                <a:spcPts val="3600"/>
              </a:spcBef>
              <a:defRPr sz="2716"/>
            </a:pPr>
            <a:r>
              <a:t>See Figure A1. To autofill the rest of January in column C, simply click and drag the green square in the lower right corner of cell C3, and drag it to cell C31. This will automatically add the dates up to 1/31/2019. </a:t>
            </a:r>
          </a:p>
        </p:txBody>
      </p:sp>
      <p:pic>
        <p:nvPicPr>
          <p:cNvPr id="182" name="Screen Shot 2019-12-13 at 11.41.09 AM.png" descr="Screen Shot 2019-12-13 at 11.41.09 AM.png"/>
          <p:cNvPicPr>
            <a:picLocks noChangeAspect="1"/>
          </p:cNvPicPr>
          <p:nvPr/>
        </p:nvPicPr>
        <p:blipFill>
          <a:blip r:embed="rId2"/>
          <a:stretch>
            <a:fillRect/>
          </a:stretch>
        </p:blipFill>
        <p:spPr>
          <a:xfrm>
            <a:off x="8223250" y="2279650"/>
            <a:ext cx="2324100" cy="5194300"/>
          </a:xfrm>
          <a:prstGeom prst="rect">
            <a:avLst/>
          </a:prstGeom>
          <a:ln w="12700">
            <a:miter lim="400000"/>
          </a:ln>
        </p:spPr>
      </p:pic>
      <p:sp>
        <p:nvSpPr>
          <p:cNvPr id="183" name="Figure A1"/>
          <p:cNvSpPr txBox="1"/>
          <p:nvPr/>
        </p:nvSpPr>
        <p:spPr>
          <a:xfrm>
            <a:off x="8688995" y="7645268"/>
            <a:ext cx="1392610" cy="431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2200" b="1" i="1" u="sng">
                <a:latin typeface="Helvetica"/>
                <a:ea typeface="Helvetica"/>
                <a:cs typeface="Helvetica"/>
                <a:sym typeface="Helvetica"/>
              </a:defRPr>
            </a:lvl1pPr>
          </a:lstStyle>
          <a:p>
            <a:r>
              <a:t>Figure A1</a:t>
            </a:r>
          </a:p>
        </p:txBody>
      </p:sp>
      <p:sp>
        <p:nvSpPr>
          <p:cNvPr id="184" name="Manipulate Data in Excel"/>
          <p:cNvSpPr txBox="1">
            <a:spLocks noGrp="1"/>
          </p:cNvSpPr>
          <p:nvPr>
            <p:ph type="title"/>
          </p:nvPr>
        </p:nvSpPr>
        <p:spPr>
          <a:prstGeom prst="rect">
            <a:avLst/>
          </a:prstGeom>
        </p:spPr>
        <p:txBody>
          <a:bodyPr/>
          <a:lstStyle>
            <a:lvl1pPr defTabSz="566674">
              <a:defRPr sz="7760"/>
            </a:lvl1pPr>
          </a:lstStyle>
          <a:p>
            <a:r>
              <a:t>Manipulate Data in Excel</a:t>
            </a:r>
          </a:p>
        </p:txBody>
      </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To insert multiple rows in Excel, click and drag a number on the column bar, to the corresponding number of rows you wish to add. Then, right click select Insert on the shortcut menu. (Shortcut Menu shown in figure B2).…"/>
          <p:cNvSpPr txBox="1">
            <a:spLocks noGrp="1"/>
          </p:cNvSpPr>
          <p:nvPr>
            <p:ph type="body" sz="half" idx="1"/>
          </p:nvPr>
        </p:nvSpPr>
        <p:spPr>
          <a:prstGeom prst="rect">
            <a:avLst/>
          </a:prstGeom>
        </p:spPr>
        <p:txBody>
          <a:bodyPr/>
          <a:lstStyle/>
          <a:p>
            <a:pPr marL="300990" indent="-300990" defTabSz="461518">
              <a:spcBef>
                <a:spcPts val="3000"/>
              </a:spcBef>
              <a:defRPr sz="2212"/>
            </a:pPr>
            <a:r>
              <a:t>To insert multiple rows in Excel, click and drag a number on the column bar, to the corresponding number of rows you wish to add. Then, right click select </a:t>
            </a:r>
            <a:r>
              <a:rPr b="1">
                <a:latin typeface="Helvetica"/>
                <a:ea typeface="Helvetica"/>
                <a:cs typeface="Helvetica"/>
                <a:sym typeface="Helvetica"/>
              </a:rPr>
              <a:t>Insert</a:t>
            </a:r>
            <a:r>
              <a:t> on the shortcut menu. </a:t>
            </a:r>
            <a:r>
              <a:rPr sz="1185" b="1">
                <a:latin typeface="Helvetica"/>
                <a:ea typeface="Helvetica"/>
                <a:cs typeface="Helvetica"/>
                <a:sym typeface="Helvetica"/>
              </a:rPr>
              <a:t>(Shortcut Menu shown in figure B2).</a:t>
            </a:r>
          </a:p>
          <a:p>
            <a:pPr marL="300990" indent="-300990" defTabSz="461518">
              <a:spcBef>
                <a:spcPts val="3000"/>
              </a:spcBef>
              <a:defRPr sz="2212"/>
            </a:pPr>
            <a:r>
              <a:t>See Figure B1</a:t>
            </a:r>
          </a:p>
          <a:p>
            <a:pPr marL="300990" indent="-300990" defTabSz="461518">
              <a:spcBef>
                <a:spcPts val="3000"/>
              </a:spcBef>
              <a:defRPr sz="2212"/>
            </a:pPr>
            <a:r>
              <a:t>For example, In row C (Figure B1) there are 10 days between 1/3/2019 and 1/14/2019. Let’s say wish to insert 10 rows between cells </a:t>
            </a:r>
            <a:r>
              <a:rPr b="1">
                <a:latin typeface="Helvetica"/>
                <a:ea typeface="Helvetica"/>
                <a:cs typeface="Helvetica"/>
                <a:sym typeface="Helvetica"/>
              </a:rPr>
              <a:t>C3</a:t>
            </a:r>
            <a:r>
              <a:rPr sz="948"/>
              <a:t>(1/3/2019)</a:t>
            </a:r>
            <a:r>
              <a:t> and </a:t>
            </a:r>
            <a:r>
              <a:rPr b="1">
                <a:latin typeface="Helvetica"/>
                <a:ea typeface="Helvetica"/>
                <a:cs typeface="Helvetica"/>
                <a:sym typeface="Helvetica"/>
              </a:rPr>
              <a:t>C4</a:t>
            </a:r>
            <a:r>
              <a:rPr sz="1027"/>
              <a:t>(1/14/2019)</a:t>
            </a:r>
            <a:r>
              <a:t>, in order to properly adjust the dates. Just click and hold row 4, and drag it to row 13, which adds 10 new rows to the worksheet. You can use </a:t>
            </a:r>
            <a:r>
              <a:rPr b="1">
                <a:latin typeface="Helvetica"/>
                <a:ea typeface="Helvetica"/>
                <a:cs typeface="Helvetica"/>
                <a:sym typeface="Helvetica"/>
              </a:rPr>
              <a:t>Autofill</a:t>
            </a:r>
            <a:r>
              <a:t> to add the missing 10 dates.</a:t>
            </a:r>
          </a:p>
        </p:txBody>
      </p:sp>
      <p:pic>
        <p:nvPicPr>
          <p:cNvPr id="187" name="Screen Shot 2019-12-13 at 11.55.41 AM.png" descr="Screen Shot 2019-12-13 at 11.55.41 AM.png"/>
          <p:cNvPicPr>
            <a:picLocks noChangeAspect="1"/>
          </p:cNvPicPr>
          <p:nvPr/>
        </p:nvPicPr>
        <p:blipFill>
          <a:blip r:embed="rId2"/>
          <a:stretch>
            <a:fillRect/>
          </a:stretch>
        </p:blipFill>
        <p:spPr>
          <a:xfrm>
            <a:off x="6526830" y="4461388"/>
            <a:ext cx="3122779" cy="4208963"/>
          </a:xfrm>
          <a:prstGeom prst="rect">
            <a:avLst/>
          </a:prstGeom>
          <a:ln w="12700">
            <a:miter lim="400000"/>
          </a:ln>
        </p:spPr>
      </p:pic>
      <p:pic>
        <p:nvPicPr>
          <p:cNvPr id="188" name="Screen Shot 2019-12-13 at 11.57.41 AM.png" descr="Screen Shot 2019-12-13 at 11.57.41 AM.png"/>
          <p:cNvPicPr>
            <a:picLocks/>
          </p:cNvPicPr>
          <p:nvPr/>
        </p:nvPicPr>
        <p:blipFill>
          <a:blip r:embed="rId3"/>
          <a:stretch>
            <a:fillRect/>
          </a:stretch>
        </p:blipFill>
        <p:spPr>
          <a:xfrm>
            <a:off x="9889938" y="4464228"/>
            <a:ext cx="2795071" cy="4203284"/>
          </a:xfrm>
          <a:prstGeom prst="rect">
            <a:avLst/>
          </a:prstGeom>
          <a:ln w="12700">
            <a:miter lim="400000"/>
          </a:ln>
        </p:spPr>
      </p:pic>
      <p:sp>
        <p:nvSpPr>
          <p:cNvPr id="189" name="Figure B1"/>
          <p:cNvSpPr txBox="1"/>
          <p:nvPr/>
        </p:nvSpPr>
        <p:spPr>
          <a:xfrm>
            <a:off x="7211088" y="8817230"/>
            <a:ext cx="1754263" cy="533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2800" b="1" i="1" u="sng">
                <a:latin typeface="Helvetica"/>
                <a:ea typeface="Helvetica"/>
                <a:cs typeface="Helvetica"/>
                <a:sym typeface="Helvetica"/>
              </a:defRPr>
            </a:lvl1pPr>
          </a:lstStyle>
          <a:p>
            <a:r>
              <a:t>Figure B1</a:t>
            </a:r>
          </a:p>
        </p:txBody>
      </p:sp>
      <p:sp>
        <p:nvSpPr>
          <p:cNvPr id="190" name="Figure B2"/>
          <p:cNvSpPr txBox="1"/>
          <p:nvPr/>
        </p:nvSpPr>
        <p:spPr>
          <a:xfrm>
            <a:off x="10410342" y="8817230"/>
            <a:ext cx="1754263" cy="533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2800" b="1" i="1" u="sng">
                <a:latin typeface="Helvetica"/>
                <a:ea typeface="Helvetica"/>
                <a:cs typeface="Helvetica"/>
                <a:sym typeface="Helvetica"/>
              </a:defRPr>
            </a:lvl1pPr>
          </a:lstStyle>
          <a:p>
            <a:r>
              <a:t>Figure B2</a:t>
            </a:r>
          </a:p>
        </p:txBody>
      </p:sp>
      <p:sp>
        <p:nvSpPr>
          <p:cNvPr id="191" name="Manipulate Data in Excel"/>
          <p:cNvSpPr txBox="1">
            <a:spLocks noGrp="1"/>
          </p:cNvSpPr>
          <p:nvPr>
            <p:ph type="title"/>
          </p:nvPr>
        </p:nvSpPr>
        <p:spPr>
          <a:prstGeom prst="rect">
            <a:avLst/>
          </a:prstGeom>
        </p:spPr>
        <p:txBody>
          <a:bodyPr/>
          <a:lstStyle>
            <a:lvl1pPr defTabSz="566674">
              <a:defRPr sz="7760"/>
            </a:lvl1pPr>
          </a:lstStyle>
          <a:p>
            <a:r>
              <a:t>Manipulate Data in Excel</a:t>
            </a:r>
          </a:p>
        </p:txBody>
      </p:sp>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 name="If you want to remove multiple rows in Excel, the process is almost the same as adding rows.…"/>
          <p:cNvSpPr txBox="1">
            <a:spLocks noGrp="1"/>
          </p:cNvSpPr>
          <p:nvPr>
            <p:ph type="body" sz="half" idx="1"/>
          </p:nvPr>
        </p:nvSpPr>
        <p:spPr>
          <a:prstGeom prst="rect">
            <a:avLst/>
          </a:prstGeom>
        </p:spPr>
        <p:txBody>
          <a:bodyPr/>
          <a:lstStyle/>
          <a:p>
            <a:pPr marL="323850" indent="-323850" defTabSz="496570">
              <a:spcBef>
                <a:spcPts val="3200"/>
              </a:spcBef>
              <a:defRPr sz="2380"/>
            </a:pPr>
            <a:r>
              <a:t>If you want to remove multiple rows in Excel, the process is almost the same as adding rows.</a:t>
            </a:r>
          </a:p>
          <a:p>
            <a:pPr marL="323850" indent="-323850" defTabSz="496570">
              <a:spcBef>
                <a:spcPts val="3200"/>
              </a:spcBef>
              <a:defRPr sz="2380"/>
            </a:pPr>
            <a:r>
              <a:t>See Figure C1</a:t>
            </a:r>
          </a:p>
          <a:p>
            <a:pPr marL="323850" indent="-323850" defTabSz="496570">
              <a:spcBef>
                <a:spcPts val="3200"/>
              </a:spcBef>
              <a:defRPr sz="2380"/>
            </a:pPr>
            <a:r>
              <a:t>Let’s say you want to remove the three rows containing the repeated dates in red in Cells C4:C6, simply select the range of rows you wish to delete, right click one of the rows, and click </a:t>
            </a:r>
            <a:r>
              <a:rPr b="1">
                <a:latin typeface="Helvetica"/>
                <a:ea typeface="Helvetica"/>
                <a:cs typeface="Helvetica"/>
                <a:sym typeface="Helvetica"/>
              </a:rPr>
              <a:t>Delete</a:t>
            </a:r>
            <a:r>
              <a:t> on the shortcut menu.</a:t>
            </a:r>
          </a:p>
          <a:p>
            <a:pPr marL="323850" indent="-323850" defTabSz="496570">
              <a:spcBef>
                <a:spcPts val="3200"/>
              </a:spcBef>
              <a:defRPr sz="2380"/>
            </a:pPr>
            <a:r>
              <a:t>The </a:t>
            </a:r>
            <a:r>
              <a:rPr b="1">
                <a:latin typeface="Helvetica"/>
                <a:ea typeface="Helvetica"/>
                <a:cs typeface="Helvetica"/>
                <a:sym typeface="Helvetica"/>
              </a:rPr>
              <a:t>Delete</a:t>
            </a:r>
            <a:r>
              <a:t> option on the </a:t>
            </a:r>
            <a:r>
              <a:rPr b="1">
                <a:latin typeface="Helvetica"/>
                <a:ea typeface="Helvetica"/>
                <a:cs typeface="Helvetica"/>
                <a:sym typeface="Helvetica"/>
              </a:rPr>
              <a:t>Shortcut Menu</a:t>
            </a:r>
            <a:r>
              <a:t> is shows in Figure C2.</a:t>
            </a:r>
          </a:p>
        </p:txBody>
      </p:sp>
      <p:pic>
        <p:nvPicPr>
          <p:cNvPr id="194" name="Screen Shot 2019-12-13 at 12.11.56 PM.png" descr="Screen Shot 2019-12-13 at 12.11.56 PM.png"/>
          <p:cNvPicPr>
            <a:picLocks noChangeAspect="1"/>
          </p:cNvPicPr>
          <p:nvPr/>
        </p:nvPicPr>
        <p:blipFill>
          <a:blip r:embed="rId2"/>
          <a:stretch>
            <a:fillRect/>
          </a:stretch>
        </p:blipFill>
        <p:spPr>
          <a:xfrm>
            <a:off x="6569365" y="3687393"/>
            <a:ext cx="3177541" cy="3836429"/>
          </a:xfrm>
          <a:prstGeom prst="rect">
            <a:avLst/>
          </a:prstGeom>
          <a:ln w="12700">
            <a:miter lim="400000"/>
          </a:ln>
        </p:spPr>
      </p:pic>
      <p:sp>
        <p:nvSpPr>
          <p:cNvPr id="195" name="Figure C1"/>
          <p:cNvSpPr txBox="1"/>
          <p:nvPr/>
        </p:nvSpPr>
        <p:spPr>
          <a:xfrm>
            <a:off x="7281005" y="7635918"/>
            <a:ext cx="1754263" cy="533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2800" b="1" i="1" u="sng">
                <a:latin typeface="Helvetica"/>
                <a:ea typeface="Helvetica"/>
                <a:cs typeface="Helvetica"/>
                <a:sym typeface="Helvetica"/>
              </a:defRPr>
            </a:lvl1pPr>
          </a:lstStyle>
          <a:p>
            <a:r>
              <a:t>Figure C1</a:t>
            </a:r>
          </a:p>
        </p:txBody>
      </p:sp>
      <p:pic>
        <p:nvPicPr>
          <p:cNvPr id="196" name="Screen Shot 2019-12-13 at 12.14.35 PM.png" descr="Screen Shot 2019-12-13 at 12.14.35 PM.png"/>
          <p:cNvPicPr>
            <a:picLocks noChangeAspect="1"/>
          </p:cNvPicPr>
          <p:nvPr/>
        </p:nvPicPr>
        <p:blipFill>
          <a:blip r:embed="rId3"/>
          <a:stretch>
            <a:fillRect/>
          </a:stretch>
        </p:blipFill>
        <p:spPr>
          <a:xfrm>
            <a:off x="9955688" y="3674757"/>
            <a:ext cx="2820457" cy="3861701"/>
          </a:xfrm>
          <a:prstGeom prst="rect">
            <a:avLst/>
          </a:prstGeom>
          <a:ln w="12700">
            <a:miter lim="400000"/>
          </a:ln>
        </p:spPr>
      </p:pic>
      <p:sp>
        <p:nvSpPr>
          <p:cNvPr id="197" name="Figure C2"/>
          <p:cNvSpPr txBox="1"/>
          <p:nvPr/>
        </p:nvSpPr>
        <p:spPr>
          <a:xfrm>
            <a:off x="10412693" y="7635918"/>
            <a:ext cx="1754263" cy="533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2800" b="1" i="1" u="sng">
                <a:latin typeface="Helvetica"/>
                <a:ea typeface="Helvetica"/>
                <a:cs typeface="Helvetica"/>
                <a:sym typeface="Helvetica"/>
              </a:defRPr>
            </a:lvl1pPr>
          </a:lstStyle>
          <a:p>
            <a:r>
              <a:t>Figure C2</a:t>
            </a:r>
          </a:p>
        </p:txBody>
      </p:sp>
      <p:sp>
        <p:nvSpPr>
          <p:cNvPr id="198" name="Manipulate Data in Excel"/>
          <p:cNvSpPr txBox="1">
            <a:spLocks noGrp="1"/>
          </p:cNvSpPr>
          <p:nvPr>
            <p:ph type="title"/>
          </p:nvPr>
        </p:nvSpPr>
        <p:spPr>
          <a:prstGeom prst="rect">
            <a:avLst/>
          </a:prstGeom>
        </p:spPr>
        <p:txBody>
          <a:bodyPr/>
          <a:lstStyle>
            <a:lvl1pPr defTabSz="566674">
              <a:defRPr sz="7760"/>
            </a:lvl1pPr>
          </a:lstStyle>
          <a:p>
            <a:r>
              <a:t>Manipulate Data in Excel</a:t>
            </a: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Importing Data From Text (.txt/csv) Files"/>
          <p:cNvSpPr txBox="1">
            <a:spLocks noGrp="1"/>
          </p:cNvSpPr>
          <p:nvPr>
            <p:ph type="title"/>
          </p:nvPr>
        </p:nvSpPr>
        <p:spPr>
          <a:prstGeom prst="rect">
            <a:avLst/>
          </a:prstGeom>
        </p:spPr>
        <p:txBody>
          <a:bodyPr/>
          <a:lstStyle>
            <a:lvl1pPr>
              <a:defRPr sz="4800"/>
            </a:lvl1pPr>
          </a:lstStyle>
          <a:p>
            <a:r>
              <a:t>Importing Data From Text (.txt/csv) Files</a:t>
            </a:r>
          </a:p>
        </p:txBody>
      </p:sp>
      <p:sp>
        <p:nvSpPr>
          <p:cNvPr id="122" name="To import data into Excel from a .txt/.csv file, go to the Data tab on the ribbon, in the Get and Transform Data group, select Get Data &gt; From File &gt; From Text/CSV.…"/>
          <p:cNvSpPr txBox="1">
            <a:spLocks noGrp="1"/>
          </p:cNvSpPr>
          <p:nvPr>
            <p:ph type="body" sz="quarter" idx="1"/>
          </p:nvPr>
        </p:nvSpPr>
        <p:spPr>
          <a:xfrm>
            <a:off x="952500" y="2590800"/>
            <a:ext cx="3493838" cy="6286500"/>
          </a:xfrm>
          <a:prstGeom prst="rect">
            <a:avLst/>
          </a:prstGeom>
        </p:spPr>
        <p:txBody>
          <a:bodyPr>
            <a:normAutofit lnSpcReduction="10000"/>
          </a:bodyPr>
          <a:lstStyle/>
          <a:p>
            <a:pPr marL="308609" indent="-308609" defTabSz="473201">
              <a:spcBef>
                <a:spcPts val="3000"/>
              </a:spcBef>
              <a:defRPr sz="2268"/>
            </a:pPr>
            <a:r>
              <a:t>To import data into Excel from a .txt/.csv file, go to the </a:t>
            </a:r>
            <a:r>
              <a:rPr b="1">
                <a:latin typeface="Helvetica"/>
                <a:ea typeface="Helvetica"/>
                <a:cs typeface="Helvetica"/>
                <a:sym typeface="Helvetica"/>
              </a:rPr>
              <a:t>Data </a:t>
            </a:r>
            <a:r>
              <a:t>tab on the ribbon, in the </a:t>
            </a:r>
            <a:r>
              <a:rPr b="1">
                <a:latin typeface="Helvetica"/>
                <a:ea typeface="Helvetica"/>
                <a:cs typeface="Helvetica"/>
                <a:sym typeface="Helvetica"/>
              </a:rPr>
              <a:t>Get and Transform Data </a:t>
            </a:r>
            <a:r>
              <a:t>group, select </a:t>
            </a:r>
            <a:r>
              <a:rPr b="1">
                <a:latin typeface="Helvetica"/>
                <a:ea typeface="Helvetica"/>
                <a:cs typeface="Helvetica"/>
                <a:sym typeface="Helvetica"/>
              </a:rPr>
              <a:t>Get Data &gt; From File &gt; From Text/CSV.</a:t>
            </a:r>
          </a:p>
          <a:p>
            <a:pPr marL="308609" indent="-308609" defTabSz="473201">
              <a:spcBef>
                <a:spcPts val="3000"/>
              </a:spcBef>
              <a:defRPr sz="2268"/>
            </a:pPr>
            <a:r>
              <a:t>Locate and select the file you wish to open, then the </a:t>
            </a:r>
            <a:r>
              <a:rPr b="1">
                <a:latin typeface="Helvetica"/>
                <a:ea typeface="Helvetica"/>
                <a:cs typeface="Helvetica"/>
                <a:sym typeface="Helvetica"/>
              </a:rPr>
              <a:t>Import Settings</a:t>
            </a:r>
            <a:r>
              <a:t> box opens. If you wish to import data to an existing or current worksheet, select </a:t>
            </a:r>
            <a:r>
              <a:rPr b="1">
                <a:latin typeface="Helvetica"/>
                <a:ea typeface="Helvetica"/>
                <a:cs typeface="Helvetica"/>
                <a:sym typeface="Helvetica"/>
              </a:rPr>
              <a:t>Load To &gt; Existing Worksheet.</a:t>
            </a:r>
          </a:p>
        </p:txBody>
      </p:sp>
      <p:pic>
        <p:nvPicPr>
          <p:cNvPr id="123" name="Screen Shot 2019-12-12 at 10.11.07 PM.png" descr="Screen Shot 2019-12-12 at 10.11.07 PM.png"/>
          <p:cNvPicPr>
            <a:picLocks/>
          </p:cNvPicPr>
          <p:nvPr/>
        </p:nvPicPr>
        <p:blipFill>
          <a:blip r:embed="rId2"/>
          <a:stretch>
            <a:fillRect/>
          </a:stretch>
        </p:blipFill>
        <p:spPr>
          <a:xfrm>
            <a:off x="4603313" y="2310127"/>
            <a:ext cx="8139199" cy="6601596"/>
          </a:xfrm>
          <a:prstGeom prst="rect">
            <a:avLst/>
          </a:prstGeom>
          <a:ln w="12700">
            <a:miter lim="400000"/>
          </a:ln>
        </p:spPr>
      </p:pic>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 name="If you wish to add multiple columns in Excel, select the number of columns you wish to add. Then right click, and in the Shortcut Menu, select Insert.…"/>
          <p:cNvSpPr txBox="1">
            <a:spLocks noGrp="1"/>
          </p:cNvSpPr>
          <p:nvPr>
            <p:ph type="body" sz="half" idx="1"/>
          </p:nvPr>
        </p:nvSpPr>
        <p:spPr>
          <a:prstGeom prst="rect">
            <a:avLst/>
          </a:prstGeom>
        </p:spPr>
        <p:txBody>
          <a:bodyPr/>
          <a:lstStyle/>
          <a:p>
            <a:pPr marL="312420" indent="-312420" defTabSz="479044">
              <a:spcBef>
                <a:spcPts val="3100"/>
              </a:spcBef>
              <a:defRPr sz="2296"/>
            </a:pPr>
            <a:r>
              <a:t>If you wish to add multiple columns in Excel, select the number of columns you wish to add. Then right click, and in the </a:t>
            </a:r>
            <a:r>
              <a:rPr b="1">
                <a:latin typeface="Helvetica"/>
                <a:ea typeface="Helvetica"/>
                <a:cs typeface="Helvetica"/>
                <a:sym typeface="Helvetica"/>
              </a:rPr>
              <a:t>Shortcut Menu</a:t>
            </a:r>
            <a:r>
              <a:t>, select </a:t>
            </a:r>
            <a:r>
              <a:rPr b="1">
                <a:latin typeface="Helvetica"/>
                <a:ea typeface="Helvetica"/>
                <a:cs typeface="Helvetica"/>
                <a:sym typeface="Helvetica"/>
              </a:rPr>
              <a:t>Insert</a:t>
            </a:r>
            <a:r>
              <a:t>.</a:t>
            </a:r>
          </a:p>
          <a:p>
            <a:pPr marL="312420" indent="-312420" defTabSz="479044">
              <a:spcBef>
                <a:spcPts val="3100"/>
              </a:spcBef>
              <a:defRPr sz="2296"/>
            </a:pPr>
            <a:r>
              <a:t>See Figures E1 and E2</a:t>
            </a:r>
          </a:p>
          <a:p>
            <a:pPr marL="312420" indent="-312420" defTabSz="479044">
              <a:spcBef>
                <a:spcPts val="3100"/>
              </a:spcBef>
              <a:defRPr sz="2296"/>
            </a:pPr>
            <a:r>
              <a:t>Let’s say you wish to add 2 columns between columns A and B, so that you can add the two days that lie between Monday and Thursday. Since you want to add 2 columns, click and drag from column B to column C </a:t>
            </a:r>
            <a:r>
              <a:rPr sz="1230"/>
              <a:t>(as shown in Figure E1)</a:t>
            </a:r>
            <a:r>
              <a:t>. Then, right click one of the selected columns, and in the </a:t>
            </a:r>
            <a:r>
              <a:rPr b="1">
                <a:latin typeface="Helvetica"/>
                <a:ea typeface="Helvetica"/>
                <a:cs typeface="Helvetica"/>
                <a:sym typeface="Helvetica"/>
              </a:rPr>
              <a:t>Shortcut Menu</a:t>
            </a:r>
            <a:r>
              <a:t>, select </a:t>
            </a:r>
            <a:r>
              <a:rPr b="1">
                <a:latin typeface="Helvetica"/>
                <a:ea typeface="Helvetica"/>
                <a:cs typeface="Helvetica"/>
                <a:sym typeface="Helvetica"/>
              </a:rPr>
              <a:t>Insert </a:t>
            </a:r>
            <a:r>
              <a:rPr sz="1230"/>
              <a:t>(as shown in Figure E2)</a:t>
            </a:r>
            <a:r>
              <a:t>.</a:t>
            </a:r>
          </a:p>
        </p:txBody>
      </p:sp>
      <p:pic>
        <p:nvPicPr>
          <p:cNvPr id="201" name="Screen Shot 2019-12-13 at 12.28.53 PM.png" descr="Screen Shot 2019-12-13 at 12.28.53 PM.png"/>
          <p:cNvPicPr>
            <a:picLocks noChangeAspect="1"/>
          </p:cNvPicPr>
          <p:nvPr/>
        </p:nvPicPr>
        <p:blipFill>
          <a:blip r:embed="rId2"/>
          <a:stretch>
            <a:fillRect/>
          </a:stretch>
        </p:blipFill>
        <p:spPr>
          <a:xfrm>
            <a:off x="7240047" y="2448433"/>
            <a:ext cx="4787901" cy="2832101"/>
          </a:xfrm>
          <a:prstGeom prst="rect">
            <a:avLst/>
          </a:prstGeom>
          <a:ln w="12700">
            <a:miter lim="400000"/>
          </a:ln>
        </p:spPr>
      </p:pic>
      <p:sp>
        <p:nvSpPr>
          <p:cNvPr id="202" name="Figure E1"/>
          <p:cNvSpPr txBox="1"/>
          <p:nvPr/>
        </p:nvSpPr>
        <p:spPr>
          <a:xfrm>
            <a:off x="10352122" y="1985586"/>
            <a:ext cx="1734642" cy="533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2800" b="1" i="1" u="sng">
                <a:latin typeface="Helvetica"/>
                <a:ea typeface="Helvetica"/>
                <a:cs typeface="Helvetica"/>
                <a:sym typeface="Helvetica"/>
              </a:defRPr>
            </a:lvl1pPr>
          </a:lstStyle>
          <a:p>
            <a:r>
              <a:t>Figure E1</a:t>
            </a:r>
          </a:p>
        </p:txBody>
      </p:sp>
      <p:pic>
        <p:nvPicPr>
          <p:cNvPr id="203" name="Screen Shot 2019-12-13 at 12.35.38 PM.png" descr="Screen Shot 2019-12-13 at 12.35.38 PM.png"/>
          <p:cNvPicPr>
            <a:picLocks noChangeAspect="1"/>
          </p:cNvPicPr>
          <p:nvPr/>
        </p:nvPicPr>
        <p:blipFill>
          <a:blip r:embed="rId3"/>
          <a:stretch>
            <a:fillRect/>
          </a:stretch>
        </p:blipFill>
        <p:spPr>
          <a:xfrm>
            <a:off x="7849756" y="5407742"/>
            <a:ext cx="3568482" cy="3394796"/>
          </a:xfrm>
          <a:prstGeom prst="rect">
            <a:avLst/>
          </a:prstGeom>
          <a:ln w="12700">
            <a:miter lim="400000"/>
          </a:ln>
        </p:spPr>
      </p:pic>
      <p:sp>
        <p:nvSpPr>
          <p:cNvPr id="204" name="Figure E2"/>
          <p:cNvSpPr txBox="1"/>
          <p:nvPr/>
        </p:nvSpPr>
        <p:spPr>
          <a:xfrm>
            <a:off x="8766676" y="8869042"/>
            <a:ext cx="1734642" cy="533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2800" b="1" i="1" u="sng">
                <a:latin typeface="Helvetica"/>
                <a:ea typeface="Helvetica"/>
                <a:cs typeface="Helvetica"/>
                <a:sym typeface="Helvetica"/>
              </a:defRPr>
            </a:lvl1pPr>
          </a:lstStyle>
          <a:p>
            <a:r>
              <a:t>Figure E2</a:t>
            </a:r>
          </a:p>
        </p:txBody>
      </p:sp>
      <p:sp>
        <p:nvSpPr>
          <p:cNvPr id="205" name="Manipulate Data in Excel"/>
          <p:cNvSpPr txBox="1">
            <a:spLocks noGrp="1"/>
          </p:cNvSpPr>
          <p:nvPr>
            <p:ph type="title"/>
          </p:nvPr>
        </p:nvSpPr>
        <p:spPr>
          <a:prstGeom prst="rect">
            <a:avLst/>
          </a:prstGeom>
        </p:spPr>
        <p:txBody>
          <a:bodyPr/>
          <a:lstStyle>
            <a:lvl1pPr defTabSz="566674">
              <a:defRPr sz="7760"/>
            </a:lvl1pPr>
          </a:lstStyle>
          <a:p>
            <a:r>
              <a:t>Manipulate Data in Excel</a:t>
            </a:r>
          </a:p>
        </p:txBody>
      </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 name="If you wish to remove multiple columns in Excel, select the range of columns you wish to delete.…"/>
          <p:cNvSpPr txBox="1">
            <a:spLocks noGrp="1"/>
          </p:cNvSpPr>
          <p:nvPr>
            <p:ph type="body" sz="half" idx="1"/>
          </p:nvPr>
        </p:nvSpPr>
        <p:spPr>
          <a:prstGeom prst="rect">
            <a:avLst/>
          </a:prstGeom>
        </p:spPr>
        <p:txBody>
          <a:bodyPr/>
          <a:lstStyle/>
          <a:p>
            <a:r>
              <a:t>If you wish to remove multiple columns in Excel, select the range of columns you wish to delete.</a:t>
            </a:r>
          </a:p>
          <a:p>
            <a:r>
              <a:t>For example, to remove the repeated </a:t>
            </a:r>
            <a:r>
              <a:rPr i="1">
                <a:latin typeface="Helvetica"/>
                <a:ea typeface="Helvetica"/>
                <a:cs typeface="Helvetica"/>
                <a:sym typeface="Helvetica"/>
              </a:rPr>
              <a:t>Monday</a:t>
            </a:r>
            <a:r>
              <a:t> highlighted in red in columns B and C, simply click column B and drag to Column C </a:t>
            </a:r>
            <a:r>
              <a:rPr sz="1500"/>
              <a:t>(as shown in Figure D1)</a:t>
            </a:r>
            <a:r>
              <a:t>. Then, right click on one of the selected columns, and in the </a:t>
            </a:r>
            <a:r>
              <a:rPr b="1">
                <a:latin typeface="Helvetica"/>
                <a:ea typeface="Helvetica"/>
                <a:cs typeface="Helvetica"/>
                <a:sym typeface="Helvetica"/>
              </a:rPr>
              <a:t>Shortcut Menu</a:t>
            </a:r>
            <a:r>
              <a:t> select </a:t>
            </a:r>
            <a:r>
              <a:rPr b="1">
                <a:latin typeface="Helvetica"/>
                <a:ea typeface="Helvetica"/>
                <a:cs typeface="Helvetica"/>
                <a:sym typeface="Helvetica"/>
              </a:rPr>
              <a:t>Delete </a:t>
            </a:r>
            <a:r>
              <a:rPr sz="1500"/>
              <a:t>(as shown in figure D2)</a:t>
            </a:r>
            <a:r>
              <a:rPr b="1">
                <a:latin typeface="Helvetica"/>
                <a:ea typeface="Helvetica"/>
                <a:cs typeface="Helvetica"/>
                <a:sym typeface="Helvetica"/>
              </a:rPr>
              <a:t>. </a:t>
            </a:r>
          </a:p>
        </p:txBody>
      </p:sp>
      <p:pic>
        <p:nvPicPr>
          <p:cNvPr id="208" name="Screen Shot 2019-12-13 at 12.22.01 PM.png" descr="Screen Shot 2019-12-13 at 12.22.01 PM.png"/>
          <p:cNvPicPr>
            <a:picLocks noChangeAspect="1"/>
          </p:cNvPicPr>
          <p:nvPr/>
        </p:nvPicPr>
        <p:blipFill>
          <a:blip r:embed="rId2"/>
          <a:stretch>
            <a:fillRect/>
          </a:stretch>
        </p:blipFill>
        <p:spPr>
          <a:xfrm>
            <a:off x="6583892" y="2605269"/>
            <a:ext cx="6177099" cy="2307538"/>
          </a:xfrm>
          <a:prstGeom prst="rect">
            <a:avLst/>
          </a:prstGeom>
          <a:ln w="12700">
            <a:miter lim="400000"/>
          </a:ln>
        </p:spPr>
      </p:pic>
      <p:sp>
        <p:nvSpPr>
          <p:cNvPr id="209" name="Figure D1"/>
          <p:cNvSpPr txBox="1"/>
          <p:nvPr/>
        </p:nvSpPr>
        <p:spPr>
          <a:xfrm>
            <a:off x="10912244" y="1989346"/>
            <a:ext cx="1754262" cy="533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2800" b="1" i="1" u="sng">
                <a:latin typeface="Helvetica"/>
                <a:ea typeface="Helvetica"/>
                <a:cs typeface="Helvetica"/>
                <a:sym typeface="Helvetica"/>
              </a:defRPr>
            </a:lvl1pPr>
          </a:lstStyle>
          <a:p>
            <a:r>
              <a:t>Figure D1</a:t>
            </a:r>
          </a:p>
        </p:txBody>
      </p:sp>
      <p:pic>
        <p:nvPicPr>
          <p:cNvPr id="210" name="Screen Shot 2019-12-13 at 12.24.55 PM.png" descr="Screen Shot 2019-12-13 at 12.24.55 PM.png"/>
          <p:cNvPicPr>
            <a:picLocks noChangeAspect="1"/>
          </p:cNvPicPr>
          <p:nvPr/>
        </p:nvPicPr>
        <p:blipFill>
          <a:blip r:embed="rId3"/>
          <a:stretch>
            <a:fillRect/>
          </a:stretch>
        </p:blipFill>
        <p:spPr>
          <a:xfrm>
            <a:off x="7508064" y="5073916"/>
            <a:ext cx="4579058" cy="3883394"/>
          </a:xfrm>
          <a:prstGeom prst="rect">
            <a:avLst/>
          </a:prstGeom>
          <a:ln w="12700">
            <a:miter lim="400000"/>
          </a:ln>
        </p:spPr>
      </p:pic>
      <p:sp>
        <p:nvSpPr>
          <p:cNvPr id="211" name="Figure D2"/>
          <p:cNvSpPr txBox="1"/>
          <p:nvPr/>
        </p:nvSpPr>
        <p:spPr>
          <a:xfrm>
            <a:off x="8920461" y="9118420"/>
            <a:ext cx="1754263" cy="533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2800" b="1" i="1" u="sng">
                <a:latin typeface="Helvetica"/>
                <a:ea typeface="Helvetica"/>
                <a:cs typeface="Helvetica"/>
                <a:sym typeface="Helvetica"/>
              </a:defRPr>
            </a:lvl1pPr>
          </a:lstStyle>
          <a:p>
            <a:r>
              <a:t>Figure D2</a:t>
            </a:r>
          </a:p>
        </p:txBody>
      </p:sp>
      <p:sp>
        <p:nvSpPr>
          <p:cNvPr id="212" name="Manipulate Data in Excel"/>
          <p:cNvSpPr txBox="1">
            <a:spLocks noGrp="1"/>
          </p:cNvSpPr>
          <p:nvPr>
            <p:ph type="title"/>
          </p:nvPr>
        </p:nvSpPr>
        <p:spPr>
          <a:prstGeom prst="rect">
            <a:avLst/>
          </a:prstGeom>
        </p:spPr>
        <p:txBody>
          <a:bodyPr/>
          <a:lstStyle>
            <a:lvl1pPr defTabSz="566674">
              <a:defRPr sz="7760"/>
            </a:lvl1pPr>
          </a:lstStyle>
          <a:p>
            <a:r>
              <a:t>Manipulate Data in Excel</a:t>
            </a:r>
          </a:p>
        </p:txBody>
      </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 name="Formatting in Excel"/>
          <p:cNvSpPr txBox="1">
            <a:spLocks noGrp="1"/>
          </p:cNvSpPr>
          <p:nvPr>
            <p:ph type="title"/>
          </p:nvPr>
        </p:nvSpPr>
        <p:spPr>
          <a:prstGeom prst="rect">
            <a:avLst/>
          </a:prstGeom>
        </p:spPr>
        <p:txBody>
          <a:bodyPr/>
          <a:lstStyle/>
          <a:p>
            <a:r>
              <a:t>Formatting in Excel</a:t>
            </a:r>
          </a:p>
        </p:txBody>
      </p:sp>
      <p:sp>
        <p:nvSpPr>
          <p:cNvPr id="215" name="To merge cells in Excel, highlight the range of cells you wish to merge. Then on the Home tab, in the Alignment group. Click the Merge &amp; Center icon, or click the adjacent arrow to select other merging options.…"/>
          <p:cNvSpPr txBox="1">
            <a:spLocks noGrp="1"/>
          </p:cNvSpPr>
          <p:nvPr>
            <p:ph type="body" sz="half" idx="1"/>
          </p:nvPr>
        </p:nvSpPr>
        <p:spPr>
          <a:prstGeom prst="rect">
            <a:avLst/>
          </a:prstGeom>
        </p:spPr>
        <p:txBody>
          <a:bodyPr>
            <a:normAutofit lnSpcReduction="10000"/>
          </a:bodyPr>
          <a:lstStyle/>
          <a:p>
            <a:pPr marL="369570" indent="-369570" defTabSz="566674">
              <a:spcBef>
                <a:spcPts val="3600"/>
              </a:spcBef>
              <a:defRPr sz="2716"/>
            </a:pPr>
            <a:r>
              <a:t>To merge cells in Excel, highlight the range of cells you wish to merge. Then on the </a:t>
            </a:r>
            <a:r>
              <a:rPr b="1">
                <a:latin typeface="Helvetica"/>
                <a:ea typeface="Helvetica"/>
                <a:cs typeface="Helvetica"/>
                <a:sym typeface="Helvetica"/>
              </a:rPr>
              <a:t>Home</a:t>
            </a:r>
            <a:r>
              <a:t> tab, in the </a:t>
            </a:r>
            <a:r>
              <a:rPr b="1">
                <a:latin typeface="Helvetica"/>
                <a:ea typeface="Helvetica"/>
                <a:cs typeface="Helvetica"/>
                <a:sym typeface="Helvetica"/>
              </a:rPr>
              <a:t>Alignment</a:t>
            </a:r>
            <a:r>
              <a:t> group. Click the </a:t>
            </a:r>
            <a:r>
              <a:rPr b="1">
                <a:latin typeface="Helvetica"/>
                <a:ea typeface="Helvetica"/>
                <a:cs typeface="Helvetica"/>
                <a:sym typeface="Helvetica"/>
              </a:rPr>
              <a:t>Merge &amp; Center</a:t>
            </a:r>
            <a:r>
              <a:t> icon, or click the adjacent arrow to select other merging options.</a:t>
            </a:r>
          </a:p>
          <a:p>
            <a:pPr marL="369570" indent="-369570" defTabSz="566674">
              <a:spcBef>
                <a:spcPts val="3600"/>
              </a:spcBef>
              <a:defRPr sz="2716"/>
            </a:pPr>
            <a:r>
              <a:t>Figure F1 shows the cells in the range B3:C3 after they have been </a:t>
            </a:r>
            <a:r>
              <a:rPr i="1">
                <a:latin typeface="Helvetica"/>
                <a:ea typeface="Helvetica"/>
                <a:cs typeface="Helvetica"/>
                <a:sym typeface="Helvetica"/>
              </a:rPr>
              <a:t>merged &amp; centered</a:t>
            </a:r>
            <a:r>
              <a:t>. As you can see, the range of cells is aligned much more neatly and looks more appealing. </a:t>
            </a:r>
          </a:p>
        </p:txBody>
      </p:sp>
      <p:pic>
        <p:nvPicPr>
          <p:cNvPr id="216" name="Screen Shot 2019-12-13 at 12.43.16 PM.png" descr="Screen Shot 2019-12-13 at 12.43.16 PM.png"/>
          <p:cNvPicPr>
            <a:picLocks noChangeAspect="1"/>
          </p:cNvPicPr>
          <p:nvPr/>
        </p:nvPicPr>
        <p:blipFill>
          <a:blip r:embed="rId2"/>
          <a:stretch>
            <a:fillRect/>
          </a:stretch>
        </p:blipFill>
        <p:spPr>
          <a:xfrm>
            <a:off x="6578521" y="2608926"/>
            <a:ext cx="6258665" cy="3632355"/>
          </a:xfrm>
          <a:prstGeom prst="rect">
            <a:avLst/>
          </a:prstGeom>
          <a:ln w="12700">
            <a:miter lim="400000"/>
          </a:ln>
        </p:spPr>
      </p:pic>
      <p:sp>
        <p:nvSpPr>
          <p:cNvPr id="217" name="Figure F1"/>
          <p:cNvSpPr txBox="1"/>
          <p:nvPr/>
        </p:nvSpPr>
        <p:spPr>
          <a:xfrm>
            <a:off x="8850516" y="8842933"/>
            <a:ext cx="1714674" cy="533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2800" b="1" i="1" u="sng">
                <a:latin typeface="Helvetica"/>
                <a:ea typeface="Helvetica"/>
                <a:cs typeface="Helvetica"/>
                <a:sym typeface="Helvetica"/>
              </a:defRPr>
            </a:lvl1pPr>
          </a:lstStyle>
          <a:p>
            <a:r>
              <a:t>Figure F1</a:t>
            </a:r>
          </a:p>
        </p:txBody>
      </p:sp>
      <p:pic>
        <p:nvPicPr>
          <p:cNvPr id="218" name="Screen Shot 2019-12-13 at 12.48.54 PM.png" descr="Screen Shot 2019-12-13 at 12.48.54 PM.png"/>
          <p:cNvPicPr>
            <a:picLocks noChangeAspect="1"/>
          </p:cNvPicPr>
          <p:nvPr/>
        </p:nvPicPr>
        <p:blipFill>
          <a:blip r:embed="rId3"/>
          <a:stretch>
            <a:fillRect/>
          </a:stretch>
        </p:blipFill>
        <p:spPr>
          <a:xfrm>
            <a:off x="7415503" y="6430857"/>
            <a:ext cx="4584701" cy="2222501"/>
          </a:xfrm>
          <a:prstGeom prst="rect">
            <a:avLst/>
          </a:prstGeom>
          <a:ln w="12700">
            <a:miter lim="400000"/>
          </a:ln>
        </p:spPr>
      </p:pic>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 name="Formatting in Excel"/>
          <p:cNvSpPr txBox="1">
            <a:spLocks noGrp="1"/>
          </p:cNvSpPr>
          <p:nvPr>
            <p:ph type="title"/>
          </p:nvPr>
        </p:nvSpPr>
        <p:spPr>
          <a:prstGeom prst="rect">
            <a:avLst/>
          </a:prstGeom>
        </p:spPr>
        <p:txBody>
          <a:bodyPr/>
          <a:lstStyle/>
          <a:p>
            <a:r>
              <a:t>Formatting in Excel</a:t>
            </a:r>
          </a:p>
        </p:txBody>
      </p:sp>
      <p:sp>
        <p:nvSpPr>
          <p:cNvPr id="221" name="Cell alignment, orientation, and indentation can all be easily done by clicking their respective icons, all closely located to each other on the Home tab, in the Alignment group."/>
          <p:cNvSpPr txBox="1">
            <a:spLocks noGrp="1"/>
          </p:cNvSpPr>
          <p:nvPr>
            <p:ph type="body" sz="quarter" idx="1"/>
          </p:nvPr>
        </p:nvSpPr>
        <p:spPr>
          <a:xfrm>
            <a:off x="952500" y="2590800"/>
            <a:ext cx="5334000" cy="1749514"/>
          </a:xfrm>
          <a:prstGeom prst="rect">
            <a:avLst/>
          </a:prstGeom>
        </p:spPr>
        <p:txBody>
          <a:bodyPr/>
          <a:lstStyle/>
          <a:p>
            <a:pPr marL="289559" indent="-289559" defTabSz="443991">
              <a:spcBef>
                <a:spcPts val="2800"/>
              </a:spcBef>
              <a:defRPr sz="2128"/>
            </a:pPr>
            <a:r>
              <a:t>Cell alignment, orientation, and indentation can all be easily done by clicking their respective icons, all closely located to each other on the </a:t>
            </a:r>
            <a:r>
              <a:rPr b="1">
                <a:latin typeface="Helvetica"/>
                <a:ea typeface="Helvetica"/>
                <a:cs typeface="Helvetica"/>
                <a:sym typeface="Helvetica"/>
              </a:rPr>
              <a:t>Home</a:t>
            </a:r>
            <a:r>
              <a:t> tab, in the </a:t>
            </a:r>
            <a:r>
              <a:rPr b="1">
                <a:latin typeface="Helvetica"/>
                <a:ea typeface="Helvetica"/>
                <a:cs typeface="Helvetica"/>
                <a:sym typeface="Helvetica"/>
              </a:rPr>
              <a:t>Alignment</a:t>
            </a:r>
            <a:r>
              <a:t> group. </a:t>
            </a:r>
          </a:p>
        </p:txBody>
      </p:sp>
      <p:pic>
        <p:nvPicPr>
          <p:cNvPr id="222" name="Screen Shot 2019-12-13 at 12.53.12 PM.png" descr="Screen Shot 2019-12-13 at 12.53.12 PM.png"/>
          <p:cNvPicPr>
            <a:picLocks noChangeAspect="1"/>
          </p:cNvPicPr>
          <p:nvPr/>
        </p:nvPicPr>
        <p:blipFill>
          <a:blip r:embed="rId2"/>
          <a:stretch>
            <a:fillRect/>
          </a:stretch>
        </p:blipFill>
        <p:spPr>
          <a:xfrm>
            <a:off x="1157306" y="5613750"/>
            <a:ext cx="4696398" cy="2787228"/>
          </a:xfrm>
          <a:prstGeom prst="rect">
            <a:avLst/>
          </a:prstGeom>
          <a:ln w="12700">
            <a:miter lim="400000"/>
          </a:ln>
        </p:spPr>
      </p:pic>
      <p:sp>
        <p:nvSpPr>
          <p:cNvPr id="223" name="For example, to align the data in cell B3 to the right, simply select B3 as the active cell, and on the Home tab, in the Alignment group, and selecting Right Align."/>
          <p:cNvSpPr txBox="1"/>
          <p:nvPr/>
        </p:nvSpPr>
        <p:spPr>
          <a:xfrm>
            <a:off x="7623655" y="2062199"/>
            <a:ext cx="3523290" cy="280671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defRPr sz="1400"/>
            </a:pPr>
            <a:endParaRPr/>
          </a:p>
          <a:p>
            <a:pPr>
              <a:defRPr sz="2300"/>
            </a:pPr>
            <a:r>
              <a:t>For example, to align the data in cell B3 to the right, simply select B3 as the active cell, and on the </a:t>
            </a:r>
            <a:r>
              <a:rPr b="1">
                <a:latin typeface="Helvetica"/>
                <a:ea typeface="Helvetica"/>
                <a:cs typeface="Helvetica"/>
                <a:sym typeface="Helvetica"/>
              </a:rPr>
              <a:t>Home</a:t>
            </a:r>
            <a:r>
              <a:t> tab, in the </a:t>
            </a:r>
            <a:r>
              <a:rPr b="1">
                <a:latin typeface="Helvetica"/>
                <a:ea typeface="Helvetica"/>
                <a:cs typeface="Helvetica"/>
                <a:sym typeface="Helvetica"/>
              </a:rPr>
              <a:t>Alignment</a:t>
            </a:r>
            <a:r>
              <a:t> group, and selecting </a:t>
            </a:r>
            <a:r>
              <a:rPr b="1">
                <a:latin typeface="Helvetica"/>
                <a:ea typeface="Helvetica"/>
                <a:cs typeface="Helvetica"/>
                <a:sym typeface="Helvetica"/>
              </a:rPr>
              <a:t>Right Align</a:t>
            </a:r>
            <a:r>
              <a:t>. </a:t>
            </a:r>
          </a:p>
        </p:txBody>
      </p:sp>
      <p:sp>
        <p:nvSpPr>
          <p:cNvPr id="224" name="Figure G1"/>
          <p:cNvSpPr txBox="1"/>
          <p:nvPr/>
        </p:nvSpPr>
        <p:spPr>
          <a:xfrm>
            <a:off x="2618476" y="8661794"/>
            <a:ext cx="1774058" cy="533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2800" b="1" i="1" u="sng">
                <a:latin typeface="Helvetica"/>
                <a:ea typeface="Helvetica"/>
                <a:cs typeface="Helvetica"/>
                <a:sym typeface="Helvetica"/>
              </a:defRPr>
            </a:lvl1pPr>
          </a:lstStyle>
          <a:p>
            <a:r>
              <a:t>Figure G1</a:t>
            </a:r>
          </a:p>
        </p:txBody>
      </p:sp>
      <p:sp>
        <p:nvSpPr>
          <p:cNvPr id="225" name="Figure G2."/>
          <p:cNvSpPr txBox="1"/>
          <p:nvPr/>
        </p:nvSpPr>
        <p:spPr>
          <a:xfrm>
            <a:off x="8365478" y="7905339"/>
            <a:ext cx="1872854" cy="533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2800" b="1" i="1" u="sng">
                <a:latin typeface="Helvetica"/>
                <a:ea typeface="Helvetica"/>
                <a:cs typeface="Helvetica"/>
                <a:sym typeface="Helvetica"/>
              </a:defRPr>
            </a:lvl1pPr>
          </a:lstStyle>
          <a:p>
            <a:r>
              <a:t>Figure G2.</a:t>
            </a:r>
          </a:p>
        </p:txBody>
      </p:sp>
      <p:pic>
        <p:nvPicPr>
          <p:cNvPr id="226" name="Screen Shot 2019-12-13 at 12.58.26 PM.png" descr="Screen Shot 2019-12-13 at 12.58.26 PM.png"/>
          <p:cNvPicPr>
            <a:picLocks noChangeAspect="1"/>
          </p:cNvPicPr>
          <p:nvPr/>
        </p:nvPicPr>
        <p:blipFill>
          <a:blip r:embed="rId3"/>
          <a:stretch>
            <a:fillRect/>
          </a:stretch>
        </p:blipFill>
        <p:spPr>
          <a:xfrm>
            <a:off x="7651750" y="6048514"/>
            <a:ext cx="3467100" cy="1917701"/>
          </a:xfrm>
          <a:prstGeom prst="rect">
            <a:avLst/>
          </a:prstGeom>
          <a:ln w="12700">
            <a:miter lim="400000"/>
          </a:ln>
        </p:spPr>
      </p:pic>
      <p:sp>
        <p:nvSpPr>
          <p:cNvPr id="227" name="Figure G2 shows the effect that Right Align…"/>
          <p:cNvSpPr txBox="1"/>
          <p:nvPr/>
        </p:nvSpPr>
        <p:spPr>
          <a:xfrm>
            <a:off x="7017115" y="8494668"/>
            <a:ext cx="4569580" cy="6604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defRPr sz="1800"/>
            </a:pPr>
            <a:r>
              <a:t>Figure G2 shows the effect that </a:t>
            </a:r>
            <a:r>
              <a:rPr b="1">
                <a:latin typeface="Helvetica"/>
                <a:ea typeface="Helvetica"/>
                <a:cs typeface="Helvetica"/>
                <a:sym typeface="Helvetica"/>
              </a:rPr>
              <a:t>Right Align</a:t>
            </a:r>
          </a:p>
          <a:p>
            <a:pPr>
              <a:defRPr sz="1800"/>
            </a:pPr>
            <a:r>
              <a:t>has on the alignment of a cell’s data. </a:t>
            </a:r>
          </a:p>
        </p:txBody>
      </p:sp>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 name="Formatting in Excel"/>
          <p:cNvSpPr txBox="1">
            <a:spLocks noGrp="1"/>
          </p:cNvSpPr>
          <p:nvPr>
            <p:ph type="title"/>
          </p:nvPr>
        </p:nvSpPr>
        <p:spPr>
          <a:prstGeom prst="rect">
            <a:avLst/>
          </a:prstGeom>
        </p:spPr>
        <p:txBody>
          <a:bodyPr/>
          <a:lstStyle/>
          <a:p>
            <a:r>
              <a:t>Formatting in Excel</a:t>
            </a:r>
          </a:p>
        </p:txBody>
      </p:sp>
      <p:sp>
        <p:nvSpPr>
          <p:cNvPr id="230" name="You can format cells by using the Format Painter, location the Home tab, in the Clipboard group.…"/>
          <p:cNvSpPr txBox="1">
            <a:spLocks noGrp="1"/>
          </p:cNvSpPr>
          <p:nvPr>
            <p:ph type="body" sz="half" idx="1"/>
          </p:nvPr>
        </p:nvSpPr>
        <p:spPr>
          <a:xfrm>
            <a:off x="952500" y="2232771"/>
            <a:ext cx="5334000" cy="6644529"/>
          </a:xfrm>
          <a:prstGeom prst="rect">
            <a:avLst/>
          </a:prstGeom>
        </p:spPr>
        <p:txBody>
          <a:bodyPr>
            <a:normAutofit lnSpcReduction="10000"/>
          </a:bodyPr>
          <a:lstStyle/>
          <a:p>
            <a:pPr marL="323850" indent="-323850" defTabSz="496570">
              <a:spcBef>
                <a:spcPts val="3200"/>
              </a:spcBef>
              <a:defRPr sz="2380"/>
            </a:pPr>
            <a:r>
              <a:t>You can format cells by using the </a:t>
            </a:r>
            <a:r>
              <a:rPr b="1">
                <a:latin typeface="Helvetica"/>
                <a:ea typeface="Helvetica"/>
                <a:cs typeface="Helvetica"/>
                <a:sym typeface="Helvetica"/>
              </a:rPr>
              <a:t>Format Painter</a:t>
            </a:r>
            <a:r>
              <a:t>, location the </a:t>
            </a:r>
            <a:r>
              <a:rPr b="1">
                <a:latin typeface="Helvetica"/>
                <a:ea typeface="Helvetica"/>
                <a:cs typeface="Helvetica"/>
                <a:sym typeface="Helvetica"/>
              </a:rPr>
              <a:t>Home</a:t>
            </a:r>
            <a:r>
              <a:t> tab, in the </a:t>
            </a:r>
            <a:r>
              <a:rPr b="1">
                <a:latin typeface="Helvetica"/>
                <a:ea typeface="Helvetica"/>
                <a:cs typeface="Helvetica"/>
                <a:sym typeface="Helvetica"/>
              </a:rPr>
              <a:t>Clipboard</a:t>
            </a:r>
            <a:r>
              <a:t> group.</a:t>
            </a:r>
          </a:p>
          <a:p>
            <a:pPr marL="323850" indent="-323850" defTabSz="496570">
              <a:spcBef>
                <a:spcPts val="3200"/>
              </a:spcBef>
              <a:defRPr sz="2380"/>
            </a:pPr>
            <a:r>
              <a:t>The cells in Column B are in </a:t>
            </a:r>
            <a:r>
              <a:rPr i="1">
                <a:latin typeface="Helvetica"/>
                <a:ea typeface="Helvetica"/>
                <a:cs typeface="Helvetica"/>
                <a:sym typeface="Helvetica"/>
              </a:rPr>
              <a:t>Currency</a:t>
            </a:r>
            <a:r>
              <a:t> format, while the cells in Column D </a:t>
            </a:r>
            <a:r>
              <a:rPr i="1">
                <a:latin typeface="Helvetica"/>
                <a:ea typeface="Helvetica"/>
                <a:cs typeface="Helvetica"/>
                <a:sym typeface="Helvetica"/>
              </a:rPr>
              <a:t>General</a:t>
            </a:r>
            <a:r>
              <a:rPr b="1" i="1">
                <a:latin typeface="Helvetica"/>
                <a:ea typeface="Helvetica"/>
                <a:cs typeface="Helvetica"/>
                <a:sym typeface="Helvetica"/>
              </a:rPr>
              <a:t> </a:t>
            </a:r>
            <a:r>
              <a:t>format. To copy the formatting from Column B to Column D, select a cell from Column B. Then select the </a:t>
            </a:r>
            <a:r>
              <a:rPr b="1">
                <a:latin typeface="Helvetica"/>
                <a:ea typeface="Helvetica"/>
                <a:cs typeface="Helvetica"/>
                <a:sym typeface="Helvetica"/>
              </a:rPr>
              <a:t>Format Painter</a:t>
            </a:r>
            <a:r>
              <a:t> icon in the </a:t>
            </a:r>
            <a:r>
              <a:rPr b="1">
                <a:latin typeface="Helvetica"/>
                <a:ea typeface="Helvetica"/>
                <a:cs typeface="Helvetica"/>
                <a:sym typeface="Helvetica"/>
              </a:rPr>
              <a:t>Clipboard</a:t>
            </a:r>
            <a:r>
              <a:t> group. Next, click and drag over the range of cells you wish to apply the copied format to.</a:t>
            </a:r>
          </a:p>
          <a:p>
            <a:pPr marL="323850" indent="-323850" defTabSz="496570">
              <a:spcBef>
                <a:spcPts val="3200"/>
              </a:spcBef>
              <a:defRPr sz="2380"/>
            </a:pPr>
            <a:r>
              <a:t>Figure H2 shows the effect that using </a:t>
            </a:r>
            <a:r>
              <a:rPr b="1">
                <a:latin typeface="Helvetica"/>
                <a:ea typeface="Helvetica"/>
                <a:cs typeface="Helvetica"/>
                <a:sym typeface="Helvetica"/>
              </a:rPr>
              <a:t>Format Painter</a:t>
            </a:r>
            <a:r>
              <a:t> has on the cells in Column D.</a:t>
            </a:r>
          </a:p>
        </p:txBody>
      </p:sp>
      <p:pic>
        <p:nvPicPr>
          <p:cNvPr id="231" name="Screen Shot 2019-12-13 at 1.05.02 PM.png" descr="Screen Shot 2019-12-13 at 1.05.02 PM.png"/>
          <p:cNvPicPr>
            <a:picLocks noChangeAspect="1"/>
          </p:cNvPicPr>
          <p:nvPr/>
        </p:nvPicPr>
        <p:blipFill>
          <a:blip r:embed="rId2"/>
          <a:stretch>
            <a:fillRect/>
          </a:stretch>
        </p:blipFill>
        <p:spPr>
          <a:xfrm>
            <a:off x="7240575" y="2142863"/>
            <a:ext cx="4289449" cy="2937881"/>
          </a:xfrm>
          <a:prstGeom prst="rect">
            <a:avLst/>
          </a:prstGeom>
          <a:ln w="12700">
            <a:miter lim="400000"/>
          </a:ln>
        </p:spPr>
      </p:pic>
      <p:sp>
        <p:nvSpPr>
          <p:cNvPr id="232" name="Figure H1"/>
          <p:cNvSpPr txBox="1"/>
          <p:nvPr/>
        </p:nvSpPr>
        <p:spPr>
          <a:xfrm>
            <a:off x="11560666" y="3402253"/>
            <a:ext cx="1344272" cy="4191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2100" b="1" i="1" u="sng">
                <a:latin typeface="Helvetica"/>
                <a:ea typeface="Helvetica"/>
                <a:cs typeface="Helvetica"/>
                <a:sym typeface="Helvetica"/>
              </a:defRPr>
            </a:lvl1pPr>
          </a:lstStyle>
          <a:p>
            <a:r>
              <a:t>Figure H1</a:t>
            </a:r>
          </a:p>
        </p:txBody>
      </p:sp>
      <p:pic>
        <p:nvPicPr>
          <p:cNvPr id="233" name="Screen Shot 2019-12-13 at 1.09.41 PM.png" descr="Screen Shot 2019-12-13 at 1.09.41 PM.png"/>
          <p:cNvPicPr>
            <a:picLocks noChangeAspect="1"/>
          </p:cNvPicPr>
          <p:nvPr/>
        </p:nvPicPr>
        <p:blipFill>
          <a:blip r:embed="rId3"/>
          <a:stretch>
            <a:fillRect/>
          </a:stretch>
        </p:blipFill>
        <p:spPr>
          <a:xfrm>
            <a:off x="7222034" y="5370130"/>
            <a:ext cx="4326532" cy="3456458"/>
          </a:xfrm>
          <a:prstGeom prst="rect">
            <a:avLst/>
          </a:prstGeom>
          <a:ln w="12700">
            <a:miter lim="400000"/>
          </a:ln>
        </p:spPr>
      </p:pic>
      <p:sp>
        <p:nvSpPr>
          <p:cNvPr id="234" name="Figure H2"/>
          <p:cNvSpPr txBox="1"/>
          <p:nvPr/>
        </p:nvSpPr>
        <p:spPr>
          <a:xfrm>
            <a:off x="8508169" y="8889767"/>
            <a:ext cx="1754262" cy="533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2800" b="1" i="1" u="sng">
                <a:latin typeface="Helvetica"/>
                <a:ea typeface="Helvetica"/>
                <a:cs typeface="Helvetica"/>
                <a:sym typeface="Helvetica"/>
              </a:defRPr>
            </a:lvl1pPr>
          </a:lstStyle>
          <a:p>
            <a:r>
              <a:t>Figure H2</a:t>
            </a:r>
          </a:p>
        </p:txBody>
      </p:sp>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 name="Formatting in Excel"/>
          <p:cNvSpPr txBox="1">
            <a:spLocks noGrp="1"/>
          </p:cNvSpPr>
          <p:nvPr>
            <p:ph type="title"/>
          </p:nvPr>
        </p:nvSpPr>
        <p:spPr>
          <a:prstGeom prst="rect">
            <a:avLst/>
          </a:prstGeom>
        </p:spPr>
        <p:txBody>
          <a:bodyPr/>
          <a:lstStyle/>
          <a:p>
            <a:r>
              <a:t>Formatting in Excel</a:t>
            </a:r>
          </a:p>
        </p:txBody>
      </p:sp>
      <p:sp>
        <p:nvSpPr>
          <p:cNvPr id="237" name="You can use the Wrap Text option, on the Home tab, in the Alignment group to keep cell data from overlapping into other columns.…"/>
          <p:cNvSpPr txBox="1">
            <a:spLocks noGrp="1"/>
          </p:cNvSpPr>
          <p:nvPr>
            <p:ph type="body" sz="half" idx="1"/>
          </p:nvPr>
        </p:nvSpPr>
        <p:spPr>
          <a:prstGeom prst="rect">
            <a:avLst/>
          </a:prstGeom>
        </p:spPr>
        <p:txBody>
          <a:bodyPr>
            <a:normAutofit lnSpcReduction="10000"/>
          </a:bodyPr>
          <a:lstStyle/>
          <a:p>
            <a:pPr marL="377190" indent="-377190" defTabSz="578358">
              <a:spcBef>
                <a:spcPts val="3700"/>
              </a:spcBef>
              <a:defRPr sz="2772"/>
            </a:pPr>
            <a:r>
              <a:t>You can use the </a:t>
            </a:r>
            <a:r>
              <a:rPr b="1">
                <a:latin typeface="Helvetica"/>
                <a:ea typeface="Helvetica"/>
                <a:cs typeface="Helvetica"/>
                <a:sym typeface="Helvetica"/>
              </a:rPr>
              <a:t>Wrap Text</a:t>
            </a:r>
            <a:r>
              <a:t> option, on the </a:t>
            </a:r>
            <a:r>
              <a:rPr b="1">
                <a:latin typeface="Helvetica"/>
                <a:ea typeface="Helvetica"/>
                <a:cs typeface="Helvetica"/>
                <a:sym typeface="Helvetica"/>
              </a:rPr>
              <a:t>Home</a:t>
            </a:r>
            <a:r>
              <a:t> tab, in the </a:t>
            </a:r>
            <a:r>
              <a:rPr b="1">
                <a:latin typeface="Helvetica"/>
                <a:ea typeface="Helvetica"/>
                <a:cs typeface="Helvetica"/>
                <a:sym typeface="Helvetica"/>
              </a:rPr>
              <a:t>Alignment</a:t>
            </a:r>
            <a:r>
              <a:t> group to keep cell data from overlapping into other columns. </a:t>
            </a:r>
          </a:p>
          <a:p>
            <a:pPr marL="377190" indent="-377190" defTabSz="578358">
              <a:spcBef>
                <a:spcPts val="3700"/>
              </a:spcBef>
              <a:defRPr sz="2772"/>
            </a:pPr>
            <a:r>
              <a:t>Figure I2 shows the effect that using </a:t>
            </a:r>
            <a:r>
              <a:rPr b="1">
                <a:latin typeface="Helvetica"/>
                <a:ea typeface="Helvetica"/>
                <a:cs typeface="Helvetica"/>
                <a:sym typeface="Helvetica"/>
              </a:rPr>
              <a:t>Wrap Text</a:t>
            </a:r>
            <a:r>
              <a:t> has on cell B4. Rather than overlapping into columns C:I, the data in cell B4 extends the row width, allowing the data to be aligned vertically, and preventing it from overlapping adjacent columns.</a:t>
            </a:r>
          </a:p>
        </p:txBody>
      </p:sp>
      <p:pic>
        <p:nvPicPr>
          <p:cNvPr id="238" name="Screen Shot 2019-12-13 at 1.20.29 PM.png" descr="Screen Shot 2019-12-13 at 1.20.29 PM.png"/>
          <p:cNvPicPr>
            <a:picLocks noChangeAspect="1"/>
          </p:cNvPicPr>
          <p:nvPr/>
        </p:nvPicPr>
        <p:blipFill>
          <a:blip r:embed="rId2"/>
          <a:stretch>
            <a:fillRect/>
          </a:stretch>
        </p:blipFill>
        <p:spPr>
          <a:xfrm>
            <a:off x="6373406" y="2468739"/>
            <a:ext cx="6023788" cy="1618192"/>
          </a:xfrm>
          <a:prstGeom prst="rect">
            <a:avLst/>
          </a:prstGeom>
          <a:ln w="12700">
            <a:miter lim="400000"/>
          </a:ln>
        </p:spPr>
      </p:pic>
      <p:pic>
        <p:nvPicPr>
          <p:cNvPr id="239" name="Screen Shot 2019-12-13 at 1.21.53 PM.png" descr="Screen Shot 2019-12-13 at 1.21.53 PM.png"/>
          <p:cNvPicPr>
            <a:picLocks noChangeAspect="1"/>
          </p:cNvPicPr>
          <p:nvPr/>
        </p:nvPicPr>
        <p:blipFill>
          <a:blip r:embed="rId3"/>
          <a:stretch>
            <a:fillRect/>
          </a:stretch>
        </p:blipFill>
        <p:spPr>
          <a:xfrm>
            <a:off x="7486454" y="5291811"/>
            <a:ext cx="3797692" cy="3592412"/>
          </a:xfrm>
          <a:prstGeom prst="rect">
            <a:avLst/>
          </a:prstGeom>
          <a:ln w="12700">
            <a:miter lim="400000"/>
          </a:ln>
        </p:spPr>
      </p:pic>
      <p:sp>
        <p:nvSpPr>
          <p:cNvPr id="240" name="Figure I1"/>
          <p:cNvSpPr txBox="1"/>
          <p:nvPr/>
        </p:nvSpPr>
        <p:spPr>
          <a:xfrm>
            <a:off x="8587171" y="4154154"/>
            <a:ext cx="1596257" cy="533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2800" b="1" i="1" u="sng">
                <a:latin typeface="Helvetica"/>
                <a:ea typeface="Helvetica"/>
                <a:cs typeface="Helvetica"/>
                <a:sym typeface="Helvetica"/>
              </a:defRPr>
            </a:lvl1pPr>
          </a:lstStyle>
          <a:p>
            <a:r>
              <a:t>Figure I1</a:t>
            </a:r>
          </a:p>
        </p:txBody>
      </p:sp>
      <p:sp>
        <p:nvSpPr>
          <p:cNvPr id="241" name="Figure I2"/>
          <p:cNvSpPr txBox="1"/>
          <p:nvPr/>
        </p:nvSpPr>
        <p:spPr>
          <a:xfrm>
            <a:off x="8587171" y="8879404"/>
            <a:ext cx="1596257" cy="533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2800" b="1" i="1" u="sng">
                <a:latin typeface="Helvetica"/>
                <a:ea typeface="Helvetica"/>
                <a:cs typeface="Helvetica"/>
                <a:sym typeface="Helvetica"/>
              </a:defRPr>
            </a:lvl1pPr>
          </a:lstStyle>
          <a:p>
            <a:r>
              <a:t>Figure I2</a:t>
            </a:r>
          </a:p>
        </p:txBody>
      </p:sp>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 name="Formatting in Excel"/>
          <p:cNvSpPr txBox="1">
            <a:spLocks noGrp="1"/>
          </p:cNvSpPr>
          <p:nvPr>
            <p:ph type="title"/>
          </p:nvPr>
        </p:nvSpPr>
        <p:spPr>
          <a:prstGeom prst="rect">
            <a:avLst/>
          </a:prstGeom>
        </p:spPr>
        <p:txBody>
          <a:bodyPr/>
          <a:lstStyle/>
          <a:p>
            <a:r>
              <a:t>Formatting in Excel</a:t>
            </a:r>
          </a:p>
        </p:txBody>
      </p:sp>
      <p:sp>
        <p:nvSpPr>
          <p:cNvPr id="244" name="Applying number formats is quite easy in Excel, and there are several ways to do so. Simply select the range of cells you wish to format, then on the Home tab, in the Number group, select the drop-down arrow. The default setting may be set to General. Select the format you wish to use from the drop-down menu.…"/>
          <p:cNvSpPr txBox="1">
            <a:spLocks noGrp="1"/>
          </p:cNvSpPr>
          <p:nvPr>
            <p:ph type="body" sz="quarter" idx="1"/>
          </p:nvPr>
        </p:nvSpPr>
        <p:spPr>
          <a:xfrm>
            <a:off x="268582" y="2634875"/>
            <a:ext cx="5150999" cy="4483850"/>
          </a:xfrm>
          <a:prstGeom prst="rect">
            <a:avLst/>
          </a:prstGeom>
        </p:spPr>
        <p:txBody>
          <a:bodyPr/>
          <a:lstStyle/>
          <a:p>
            <a:pPr marL="224789" indent="-224789" defTabSz="344677">
              <a:spcBef>
                <a:spcPts val="2200"/>
              </a:spcBef>
              <a:defRPr sz="1651"/>
            </a:pPr>
            <a:r>
              <a:t>Applying number formats is quite easy in Excel, and there are several ways to do so. Simply select the range of cells you wish to format, then on the </a:t>
            </a:r>
            <a:r>
              <a:rPr b="1">
                <a:latin typeface="Helvetica"/>
                <a:ea typeface="Helvetica"/>
                <a:cs typeface="Helvetica"/>
                <a:sym typeface="Helvetica"/>
              </a:rPr>
              <a:t>Home </a:t>
            </a:r>
            <a:r>
              <a:t>tab, in the </a:t>
            </a:r>
            <a:r>
              <a:rPr b="1">
                <a:latin typeface="Helvetica"/>
                <a:ea typeface="Helvetica"/>
                <a:cs typeface="Helvetica"/>
                <a:sym typeface="Helvetica"/>
              </a:rPr>
              <a:t>Number</a:t>
            </a:r>
            <a:r>
              <a:t> group, select the drop-down arrow. The default setting may be set to </a:t>
            </a:r>
            <a:r>
              <a:rPr i="1">
                <a:latin typeface="Helvetica"/>
                <a:ea typeface="Helvetica"/>
                <a:cs typeface="Helvetica"/>
                <a:sym typeface="Helvetica"/>
              </a:rPr>
              <a:t>General</a:t>
            </a:r>
            <a:r>
              <a:t>. Select the format you wish to use from the drop-down menu.</a:t>
            </a:r>
          </a:p>
          <a:p>
            <a:pPr marL="224789" indent="-224789" defTabSz="344677">
              <a:spcBef>
                <a:spcPts val="2200"/>
              </a:spcBef>
              <a:defRPr sz="1651"/>
            </a:pPr>
            <a:r>
              <a:t>The range B3:B9 shows cells that are set to the </a:t>
            </a:r>
            <a:r>
              <a:rPr i="1">
                <a:latin typeface="Helvetica"/>
                <a:ea typeface="Helvetica"/>
                <a:cs typeface="Helvetica"/>
                <a:sym typeface="Helvetica"/>
              </a:rPr>
              <a:t>Currency</a:t>
            </a:r>
            <a:r>
              <a:t> format using the drop-down arrow in the </a:t>
            </a:r>
            <a:r>
              <a:rPr b="1">
                <a:latin typeface="Helvetica"/>
                <a:ea typeface="Helvetica"/>
                <a:cs typeface="Helvetica"/>
                <a:sym typeface="Helvetica"/>
              </a:rPr>
              <a:t>Numbers </a:t>
            </a:r>
            <a:r>
              <a:t>group.</a:t>
            </a:r>
          </a:p>
          <a:p>
            <a:pPr marL="224789" indent="-224789" defTabSz="344677">
              <a:spcBef>
                <a:spcPts val="2200"/>
              </a:spcBef>
              <a:defRPr sz="1651"/>
            </a:pPr>
            <a:r>
              <a:t>Another way to format numbers in Excel is with the </a:t>
            </a:r>
            <a:r>
              <a:rPr b="1">
                <a:latin typeface="Helvetica"/>
                <a:ea typeface="Helvetica"/>
                <a:cs typeface="Helvetica"/>
                <a:sym typeface="Helvetica"/>
              </a:rPr>
              <a:t>Quick Analysis</a:t>
            </a:r>
            <a:r>
              <a:t> </a:t>
            </a:r>
            <a:r>
              <a:rPr sz="943"/>
              <a:t>(Ctrl + Q)</a:t>
            </a:r>
            <a:r>
              <a:t> tool. Figure J2 shows the visual effects that a </a:t>
            </a:r>
            <a:r>
              <a:rPr i="1">
                <a:latin typeface="Helvetica"/>
                <a:ea typeface="Helvetica"/>
                <a:cs typeface="Helvetica"/>
                <a:sym typeface="Helvetica"/>
              </a:rPr>
              <a:t>Color Scale</a:t>
            </a:r>
            <a:r>
              <a:t> conditional formatting has on the data, assuming that in this instance, higher = better.</a:t>
            </a:r>
          </a:p>
        </p:txBody>
      </p:sp>
      <p:pic>
        <p:nvPicPr>
          <p:cNvPr id="245" name="Screen Shot 2019-12-13 at 1.33.56 PM.png" descr="Screen Shot 2019-12-13 at 1.33.56 PM.png"/>
          <p:cNvPicPr>
            <a:picLocks noChangeAspect="1"/>
          </p:cNvPicPr>
          <p:nvPr/>
        </p:nvPicPr>
        <p:blipFill>
          <a:blip r:embed="rId2"/>
          <a:stretch>
            <a:fillRect/>
          </a:stretch>
        </p:blipFill>
        <p:spPr>
          <a:xfrm>
            <a:off x="6151313" y="2653255"/>
            <a:ext cx="4671194" cy="3008567"/>
          </a:xfrm>
          <a:prstGeom prst="rect">
            <a:avLst/>
          </a:prstGeom>
          <a:ln w="12700">
            <a:miter lim="400000"/>
          </a:ln>
        </p:spPr>
      </p:pic>
      <p:sp>
        <p:nvSpPr>
          <p:cNvPr id="246" name="Arrow 11"/>
          <p:cNvSpPr/>
          <p:nvPr/>
        </p:nvSpPr>
        <p:spPr>
          <a:xfrm>
            <a:off x="9045067" y="2748621"/>
            <a:ext cx="680466" cy="512329"/>
          </a:xfrm>
          <a:custGeom>
            <a:avLst/>
            <a:gdLst/>
            <a:ahLst/>
            <a:cxnLst>
              <a:cxn ang="0">
                <a:pos x="wd2" y="hd2"/>
              </a:cxn>
              <a:cxn ang="5400000">
                <a:pos x="wd2" y="hd2"/>
              </a:cxn>
              <a:cxn ang="10800000">
                <a:pos x="wd2" y="hd2"/>
              </a:cxn>
              <a:cxn ang="16200000">
                <a:pos x="wd2" y="hd2"/>
              </a:cxn>
            </a:cxnLst>
            <a:rect l="0" t="0" r="r" b="b"/>
            <a:pathLst>
              <a:path w="21600" h="21600" extrusionOk="0">
                <a:moveTo>
                  <a:pt x="13469" y="0"/>
                </a:moveTo>
                <a:cubicBezTo>
                  <a:pt x="13010" y="0"/>
                  <a:pt x="12551" y="232"/>
                  <a:pt x="12200" y="697"/>
                </a:cubicBezTo>
                <a:cubicBezTo>
                  <a:pt x="11500" y="1626"/>
                  <a:pt x="11500" y="3135"/>
                  <a:pt x="12200" y="4065"/>
                </a:cubicBezTo>
                <a:lnTo>
                  <a:pt x="15479" y="8419"/>
                </a:lnTo>
                <a:lnTo>
                  <a:pt x="1793" y="8419"/>
                </a:lnTo>
                <a:cubicBezTo>
                  <a:pt x="802" y="8419"/>
                  <a:pt x="0" y="9485"/>
                  <a:pt x="0" y="10800"/>
                </a:cubicBezTo>
                <a:cubicBezTo>
                  <a:pt x="0" y="12115"/>
                  <a:pt x="802" y="13181"/>
                  <a:pt x="1793" y="13181"/>
                </a:cubicBezTo>
                <a:lnTo>
                  <a:pt x="15479" y="13181"/>
                </a:lnTo>
                <a:lnTo>
                  <a:pt x="12200" y="17535"/>
                </a:lnTo>
                <a:cubicBezTo>
                  <a:pt x="11500" y="18465"/>
                  <a:pt x="11500" y="19974"/>
                  <a:pt x="12200" y="20903"/>
                </a:cubicBezTo>
                <a:cubicBezTo>
                  <a:pt x="12551" y="21368"/>
                  <a:pt x="13010" y="21600"/>
                  <a:pt x="13469" y="21600"/>
                </a:cubicBezTo>
                <a:cubicBezTo>
                  <a:pt x="13927" y="21600"/>
                  <a:pt x="14387" y="21368"/>
                  <a:pt x="14737" y="20903"/>
                </a:cubicBezTo>
                <a:lnTo>
                  <a:pt x="21074" y="12484"/>
                </a:lnTo>
                <a:cubicBezTo>
                  <a:pt x="21424" y="12019"/>
                  <a:pt x="21600" y="11409"/>
                  <a:pt x="21600" y="10800"/>
                </a:cubicBezTo>
                <a:cubicBezTo>
                  <a:pt x="21600" y="10191"/>
                  <a:pt x="21424" y="9581"/>
                  <a:pt x="21074" y="9116"/>
                </a:cubicBezTo>
                <a:lnTo>
                  <a:pt x="14737" y="697"/>
                </a:lnTo>
                <a:cubicBezTo>
                  <a:pt x="14387" y="232"/>
                  <a:pt x="13927" y="0"/>
                  <a:pt x="13469" y="0"/>
                </a:cubicBezTo>
                <a:close/>
              </a:path>
            </a:pathLst>
          </a:custGeom>
          <a:gradFill>
            <a:gsLst>
              <a:gs pos="0">
                <a:schemeClr val="accent1"/>
              </a:gs>
              <a:gs pos="100000">
                <a:schemeClr val="accent1">
                  <a:hueOff val="321133"/>
                  <a:satOff val="-12043"/>
                  <a:lumOff val="-7113"/>
                </a:schemeClr>
              </a:gs>
            </a:gsLst>
            <a:lin ang="5400000"/>
          </a:gradFill>
          <a:ln w="12700">
            <a:miter lim="400000"/>
          </a:ln>
          <a:effectLst>
            <a:outerShdw blurRad="76200" dir="18900000" rotWithShape="0">
              <a:srgbClr val="000000">
                <a:alpha val="80000"/>
              </a:srgbClr>
            </a:outerShdw>
          </a:effectLst>
        </p:spPr>
        <p:txBody>
          <a:bodyPr lIns="50800" tIns="50800" rIns="50800" bIns="50800" anchor="ctr"/>
          <a:lstStyle/>
          <a:p>
            <a:pPr>
              <a:defRPr sz="2400">
                <a:effectLst>
                  <a:outerShdw blurRad="25400" dist="23998" dir="2700000" rotWithShape="0">
                    <a:srgbClr val="000000">
                      <a:alpha val="31034"/>
                    </a:srgbClr>
                  </a:outerShdw>
                </a:effectLst>
              </a:defRPr>
            </a:pPr>
            <a:endParaRPr/>
          </a:p>
        </p:txBody>
      </p:sp>
      <p:sp>
        <p:nvSpPr>
          <p:cNvPr id="247" name="Figure J1"/>
          <p:cNvSpPr txBox="1"/>
          <p:nvPr/>
        </p:nvSpPr>
        <p:spPr>
          <a:xfrm>
            <a:off x="11006525" y="2738085"/>
            <a:ext cx="1695228" cy="533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2800" b="1" i="1" u="sng">
                <a:latin typeface="Helvetica"/>
                <a:ea typeface="Helvetica"/>
                <a:cs typeface="Helvetica"/>
                <a:sym typeface="Helvetica"/>
              </a:defRPr>
            </a:lvl1pPr>
          </a:lstStyle>
          <a:p>
            <a:r>
              <a:t>Figure J1</a:t>
            </a:r>
          </a:p>
        </p:txBody>
      </p:sp>
      <p:pic>
        <p:nvPicPr>
          <p:cNvPr id="248" name="Screen Shot 2019-12-13 at 1.43.39 PM.png" descr="Screen Shot 2019-12-13 at 1.43.39 PM.png"/>
          <p:cNvPicPr>
            <a:picLocks noChangeAspect="1"/>
          </p:cNvPicPr>
          <p:nvPr/>
        </p:nvPicPr>
        <p:blipFill>
          <a:blip r:embed="rId3"/>
          <a:stretch>
            <a:fillRect/>
          </a:stretch>
        </p:blipFill>
        <p:spPr>
          <a:xfrm>
            <a:off x="6438790" y="5787776"/>
            <a:ext cx="4096240" cy="3803652"/>
          </a:xfrm>
          <a:prstGeom prst="rect">
            <a:avLst/>
          </a:prstGeom>
          <a:ln w="12700">
            <a:miter lim="400000"/>
          </a:ln>
        </p:spPr>
      </p:pic>
      <p:sp>
        <p:nvSpPr>
          <p:cNvPr id="249" name="Figure J2"/>
          <p:cNvSpPr txBox="1"/>
          <p:nvPr/>
        </p:nvSpPr>
        <p:spPr>
          <a:xfrm>
            <a:off x="10732206" y="7422901"/>
            <a:ext cx="1695227" cy="533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2800" b="1" i="1" u="sng">
                <a:latin typeface="Helvetica"/>
                <a:ea typeface="Helvetica"/>
                <a:cs typeface="Helvetica"/>
                <a:sym typeface="Helvetica"/>
              </a:defRPr>
            </a:lvl1pPr>
          </a:lstStyle>
          <a:p>
            <a:r>
              <a:t>Figure J2</a:t>
            </a:r>
          </a:p>
        </p:txBody>
      </p:sp>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 name="Formatting in Excel"/>
          <p:cNvSpPr txBox="1">
            <a:spLocks noGrp="1"/>
          </p:cNvSpPr>
          <p:nvPr>
            <p:ph type="title"/>
          </p:nvPr>
        </p:nvSpPr>
        <p:spPr>
          <a:prstGeom prst="rect">
            <a:avLst/>
          </a:prstGeom>
        </p:spPr>
        <p:txBody>
          <a:bodyPr/>
          <a:lstStyle/>
          <a:p>
            <a:r>
              <a:t>Formatting in Excel</a:t>
            </a:r>
          </a:p>
        </p:txBody>
      </p:sp>
      <p:sp>
        <p:nvSpPr>
          <p:cNvPr id="252" name="You can also format cells using the Format Cells dialogue box, which offers more advanced formatting options.…"/>
          <p:cNvSpPr txBox="1">
            <a:spLocks noGrp="1"/>
          </p:cNvSpPr>
          <p:nvPr>
            <p:ph type="body" sz="half" idx="1"/>
          </p:nvPr>
        </p:nvSpPr>
        <p:spPr>
          <a:prstGeom prst="rect">
            <a:avLst/>
          </a:prstGeom>
        </p:spPr>
        <p:txBody>
          <a:bodyPr>
            <a:normAutofit lnSpcReduction="10000"/>
          </a:bodyPr>
          <a:lstStyle/>
          <a:p>
            <a:pPr marL="377190" indent="-377190" defTabSz="578358">
              <a:spcBef>
                <a:spcPts val="3700"/>
              </a:spcBef>
              <a:defRPr sz="2772"/>
            </a:pPr>
            <a:r>
              <a:t>You can also format cells using the </a:t>
            </a:r>
            <a:r>
              <a:rPr b="1">
                <a:latin typeface="Helvetica"/>
                <a:ea typeface="Helvetica"/>
                <a:cs typeface="Helvetica"/>
                <a:sym typeface="Helvetica"/>
              </a:rPr>
              <a:t>Format Cells</a:t>
            </a:r>
            <a:r>
              <a:t> dialogue box, which offers more advanced formatting options.</a:t>
            </a:r>
          </a:p>
          <a:p>
            <a:pPr marL="377190" indent="-377190" defTabSz="578358">
              <a:spcBef>
                <a:spcPts val="3700"/>
              </a:spcBef>
              <a:defRPr sz="2772"/>
            </a:pPr>
            <a:r>
              <a:t>If an accountant in Europe needed to format some data into Euros, this can be done in the </a:t>
            </a:r>
            <a:r>
              <a:rPr b="1">
                <a:latin typeface="Helvetica"/>
                <a:ea typeface="Helvetica"/>
                <a:cs typeface="Helvetica"/>
                <a:sym typeface="Helvetica"/>
              </a:rPr>
              <a:t>Format Cells</a:t>
            </a:r>
            <a:r>
              <a:t> dialogue box. The dialogue box can be accessed by clicking the drop-down arrow in the </a:t>
            </a:r>
            <a:r>
              <a:rPr b="1">
                <a:latin typeface="Helvetica"/>
                <a:ea typeface="Helvetica"/>
                <a:cs typeface="Helvetica"/>
                <a:sym typeface="Helvetica"/>
              </a:rPr>
              <a:t>Number</a:t>
            </a:r>
            <a:r>
              <a:t> group, and selecting </a:t>
            </a:r>
            <a:r>
              <a:rPr b="1">
                <a:latin typeface="Helvetica"/>
                <a:ea typeface="Helvetica"/>
                <a:cs typeface="Helvetica"/>
                <a:sym typeface="Helvetica"/>
              </a:rPr>
              <a:t>More Formatting Options. </a:t>
            </a:r>
          </a:p>
        </p:txBody>
      </p:sp>
      <p:pic>
        <p:nvPicPr>
          <p:cNvPr id="253" name="Screen Shot 2019-12-13 at 1.45.24 PM.png" descr="Screen Shot 2019-12-13 at 1.45.24 PM.png"/>
          <p:cNvPicPr>
            <a:picLocks noChangeAspect="1"/>
          </p:cNvPicPr>
          <p:nvPr/>
        </p:nvPicPr>
        <p:blipFill>
          <a:blip r:embed="rId2"/>
          <a:stretch>
            <a:fillRect/>
          </a:stretch>
        </p:blipFill>
        <p:spPr>
          <a:xfrm>
            <a:off x="6736537" y="3109228"/>
            <a:ext cx="5962910" cy="5249644"/>
          </a:xfrm>
          <a:prstGeom prst="rect">
            <a:avLst/>
          </a:prstGeom>
          <a:ln w="12700">
            <a:miter lim="400000"/>
          </a:ln>
        </p:spPr>
      </p:pic>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5" name="Formatting in Excel"/>
          <p:cNvSpPr txBox="1">
            <a:spLocks noGrp="1"/>
          </p:cNvSpPr>
          <p:nvPr>
            <p:ph type="title"/>
          </p:nvPr>
        </p:nvSpPr>
        <p:spPr>
          <a:prstGeom prst="rect">
            <a:avLst/>
          </a:prstGeom>
        </p:spPr>
        <p:txBody>
          <a:bodyPr/>
          <a:lstStyle/>
          <a:p>
            <a:r>
              <a:t>Formatting in Excel</a:t>
            </a:r>
          </a:p>
        </p:txBody>
      </p:sp>
      <p:sp>
        <p:nvSpPr>
          <p:cNvPr id="256" name="You can add Cell Styles to specific cells by clicking the Cell Styles arrow, located on the Home tab, in the Styles group.…"/>
          <p:cNvSpPr txBox="1">
            <a:spLocks noGrp="1"/>
          </p:cNvSpPr>
          <p:nvPr>
            <p:ph type="body" sz="quarter" idx="1"/>
          </p:nvPr>
        </p:nvSpPr>
        <p:spPr>
          <a:xfrm>
            <a:off x="1773178" y="2747179"/>
            <a:ext cx="5130285" cy="2292986"/>
          </a:xfrm>
          <a:prstGeom prst="rect">
            <a:avLst/>
          </a:prstGeom>
        </p:spPr>
        <p:txBody>
          <a:bodyPr/>
          <a:lstStyle/>
          <a:p>
            <a:pPr marL="236220" indent="-236220" defTabSz="362204">
              <a:spcBef>
                <a:spcPts val="2300"/>
              </a:spcBef>
              <a:defRPr sz="1736"/>
            </a:pPr>
            <a:r>
              <a:t>You can add </a:t>
            </a:r>
            <a:r>
              <a:rPr b="1">
                <a:latin typeface="Helvetica"/>
                <a:ea typeface="Helvetica"/>
                <a:cs typeface="Helvetica"/>
                <a:sym typeface="Helvetica"/>
              </a:rPr>
              <a:t>Cell Styles </a:t>
            </a:r>
            <a:r>
              <a:t>to specific cells by clicking the </a:t>
            </a:r>
            <a:r>
              <a:rPr b="1">
                <a:latin typeface="Helvetica"/>
                <a:ea typeface="Helvetica"/>
                <a:cs typeface="Helvetica"/>
                <a:sym typeface="Helvetica"/>
              </a:rPr>
              <a:t>Cell Styles</a:t>
            </a:r>
            <a:r>
              <a:t> arrow, located on the </a:t>
            </a:r>
            <a:r>
              <a:rPr b="1">
                <a:latin typeface="Helvetica"/>
                <a:ea typeface="Helvetica"/>
                <a:cs typeface="Helvetica"/>
                <a:sym typeface="Helvetica"/>
              </a:rPr>
              <a:t>Home</a:t>
            </a:r>
            <a:r>
              <a:t> tab, in the </a:t>
            </a:r>
            <a:r>
              <a:rPr b="1">
                <a:latin typeface="Helvetica"/>
                <a:ea typeface="Helvetica"/>
                <a:cs typeface="Helvetica"/>
                <a:sym typeface="Helvetica"/>
              </a:rPr>
              <a:t>Styles</a:t>
            </a:r>
            <a:r>
              <a:t> group.</a:t>
            </a:r>
          </a:p>
          <a:p>
            <a:pPr marL="236220" indent="-236220" defTabSz="362204">
              <a:spcBef>
                <a:spcPts val="2300"/>
              </a:spcBef>
              <a:defRPr sz="1736"/>
            </a:pPr>
            <a:r>
              <a:t>The selected cells below have been formatted using the </a:t>
            </a:r>
            <a:r>
              <a:rPr i="1">
                <a:latin typeface="Helvetica"/>
                <a:ea typeface="Helvetica"/>
                <a:cs typeface="Helvetica"/>
                <a:sym typeface="Helvetica"/>
              </a:rPr>
              <a:t>Good</a:t>
            </a:r>
            <a:r>
              <a:t> formatting </a:t>
            </a:r>
            <a:r>
              <a:rPr sz="868"/>
              <a:t>(3rd option in 1st row), </a:t>
            </a:r>
            <a:r>
              <a:t>assuming that positive values are considered good in this instance.</a:t>
            </a:r>
          </a:p>
        </p:txBody>
      </p:sp>
      <p:pic>
        <p:nvPicPr>
          <p:cNvPr id="257" name="Screen Shot 2019-12-13 at 2.06.54 PM.png" descr="Screen Shot 2019-12-13 at 2.06.54 PM.png"/>
          <p:cNvPicPr>
            <a:picLocks noChangeAspect="1"/>
          </p:cNvPicPr>
          <p:nvPr/>
        </p:nvPicPr>
        <p:blipFill>
          <a:blip r:embed="rId2"/>
          <a:stretch>
            <a:fillRect/>
          </a:stretch>
        </p:blipFill>
        <p:spPr>
          <a:xfrm>
            <a:off x="1804724" y="5260043"/>
            <a:ext cx="9395352" cy="4061574"/>
          </a:xfrm>
          <a:prstGeom prst="rect">
            <a:avLst/>
          </a:prstGeom>
          <a:ln w="12700">
            <a:miter lim="400000"/>
          </a:ln>
        </p:spPr>
      </p:pic>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 name="Formatting in Excel"/>
          <p:cNvSpPr txBox="1">
            <a:spLocks noGrp="1"/>
          </p:cNvSpPr>
          <p:nvPr>
            <p:ph type="title"/>
          </p:nvPr>
        </p:nvSpPr>
        <p:spPr>
          <a:prstGeom prst="rect">
            <a:avLst/>
          </a:prstGeom>
        </p:spPr>
        <p:txBody>
          <a:bodyPr/>
          <a:lstStyle/>
          <a:p>
            <a:r>
              <a:t>Formatting in Excel</a:t>
            </a:r>
          </a:p>
        </p:txBody>
      </p:sp>
      <p:sp>
        <p:nvSpPr>
          <p:cNvPr id="260" name="To clear cell formatting, simply click the drop-down arrow in the Number group, and select General."/>
          <p:cNvSpPr txBox="1">
            <a:spLocks noGrp="1"/>
          </p:cNvSpPr>
          <p:nvPr>
            <p:ph type="body" sz="quarter" idx="1"/>
          </p:nvPr>
        </p:nvSpPr>
        <p:spPr>
          <a:xfrm>
            <a:off x="550366" y="2895052"/>
            <a:ext cx="4324708" cy="4481474"/>
          </a:xfrm>
          <a:prstGeom prst="rect">
            <a:avLst/>
          </a:prstGeom>
        </p:spPr>
        <p:txBody>
          <a:bodyPr/>
          <a:lstStyle/>
          <a:p>
            <a:r>
              <a:t>To clear cell formatting, simply click the drop-down arrow in the </a:t>
            </a:r>
            <a:r>
              <a:rPr b="1">
                <a:latin typeface="Helvetica"/>
                <a:ea typeface="Helvetica"/>
                <a:cs typeface="Helvetica"/>
                <a:sym typeface="Helvetica"/>
              </a:rPr>
              <a:t>Number</a:t>
            </a:r>
            <a:r>
              <a:t> group, and select </a:t>
            </a:r>
            <a:r>
              <a:rPr i="1">
                <a:latin typeface="Helvetica"/>
                <a:ea typeface="Helvetica"/>
                <a:cs typeface="Helvetica"/>
                <a:sym typeface="Helvetica"/>
              </a:rPr>
              <a:t>General. </a:t>
            </a:r>
          </a:p>
        </p:txBody>
      </p:sp>
      <p:pic>
        <p:nvPicPr>
          <p:cNvPr id="261" name="Screen Shot 2019-12-13 at 2.12.45 PM.png" descr="Screen Shot 2019-12-13 at 2.12.45 PM.png"/>
          <p:cNvPicPr>
            <a:picLocks noChangeAspect="1"/>
          </p:cNvPicPr>
          <p:nvPr/>
        </p:nvPicPr>
        <p:blipFill>
          <a:blip r:embed="rId2"/>
          <a:stretch>
            <a:fillRect/>
          </a:stretch>
        </p:blipFill>
        <p:spPr>
          <a:xfrm>
            <a:off x="5244503" y="3040712"/>
            <a:ext cx="7371762" cy="4190155"/>
          </a:xfrm>
          <a:prstGeom prst="rect">
            <a:avLst/>
          </a:prstGeom>
          <a:ln w="12700">
            <a:miter lim="400000"/>
          </a:ln>
        </p:spPr>
      </p:pic>
      <p:sp>
        <p:nvSpPr>
          <p:cNvPr id="262" name="Arrow 11"/>
          <p:cNvSpPr/>
          <p:nvPr/>
        </p:nvSpPr>
        <p:spPr>
          <a:xfrm>
            <a:off x="10101126" y="3303097"/>
            <a:ext cx="870869" cy="655685"/>
          </a:xfrm>
          <a:custGeom>
            <a:avLst/>
            <a:gdLst/>
            <a:ahLst/>
            <a:cxnLst>
              <a:cxn ang="0">
                <a:pos x="wd2" y="hd2"/>
              </a:cxn>
              <a:cxn ang="5400000">
                <a:pos x="wd2" y="hd2"/>
              </a:cxn>
              <a:cxn ang="10800000">
                <a:pos x="wd2" y="hd2"/>
              </a:cxn>
              <a:cxn ang="16200000">
                <a:pos x="wd2" y="hd2"/>
              </a:cxn>
            </a:cxnLst>
            <a:rect l="0" t="0" r="r" b="b"/>
            <a:pathLst>
              <a:path w="21600" h="21600" extrusionOk="0">
                <a:moveTo>
                  <a:pt x="13469" y="0"/>
                </a:moveTo>
                <a:cubicBezTo>
                  <a:pt x="13010" y="0"/>
                  <a:pt x="12551" y="232"/>
                  <a:pt x="12200" y="697"/>
                </a:cubicBezTo>
                <a:cubicBezTo>
                  <a:pt x="11500" y="1626"/>
                  <a:pt x="11500" y="3135"/>
                  <a:pt x="12200" y="4065"/>
                </a:cubicBezTo>
                <a:lnTo>
                  <a:pt x="15479" y="8419"/>
                </a:lnTo>
                <a:lnTo>
                  <a:pt x="1793" y="8419"/>
                </a:lnTo>
                <a:cubicBezTo>
                  <a:pt x="802" y="8419"/>
                  <a:pt x="0" y="9485"/>
                  <a:pt x="0" y="10800"/>
                </a:cubicBezTo>
                <a:cubicBezTo>
                  <a:pt x="0" y="12115"/>
                  <a:pt x="802" y="13181"/>
                  <a:pt x="1793" y="13181"/>
                </a:cubicBezTo>
                <a:lnTo>
                  <a:pt x="15479" y="13181"/>
                </a:lnTo>
                <a:lnTo>
                  <a:pt x="12200" y="17535"/>
                </a:lnTo>
                <a:cubicBezTo>
                  <a:pt x="11500" y="18465"/>
                  <a:pt x="11500" y="19974"/>
                  <a:pt x="12200" y="20903"/>
                </a:cubicBezTo>
                <a:cubicBezTo>
                  <a:pt x="12551" y="21368"/>
                  <a:pt x="13010" y="21600"/>
                  <a:pt x="13469" y="21600"/>
                </a:cubicBezTo>
                <a:cubicBezTo>
                  <a:pt x="13927" y="21600"/>
                  <a:pt x="14387" y="21368"/>
                  <a:pt x="14737" y="20903"/>
                </a:cubicBezTo>
                <a:lnTo>
                  <a:pt x="21074" y="12484"/>
                </a:lnTo>
                <a:cubicBezTo>
                  <a:pt x="21424" y="12019"/>
                  <a:pt x="21600" y="11409"/>
                  <a:pt x="21600" y="10800"/>
                </a:cubicBezTo>
                <a:cubicBezTo>
                  <a:pt x="21600" y="10191"/>
                  <a:pt x="21424" y="9581"/>
                  <a:pt x="21074" y="9116"/>
                </a:cubicBezTo>
                <a:lnTo>
                  <a:pt x="14737" y="697"/>
                </a:lnTo>
                <a:cubicBezTo>
                  <a:pt x="14387" y="232"/>
                  <a:pt x="13927" y="0"/>
                  <a:pt x="13469" y="0"/>
                </a:cubicBezTo>
                <a:close/>
              </a:path>
            </a:pathLst>
          </a:custGeom>
          <a:gradFill>
            <a:gsLst>
              <a:gs pos="0">
                <a:schemeClr val="accent1"/>
              </a:gs>
              <a:gs pos="100000">
                <a:schemeClr val="accent1">
                  <a:hueOff val="321133"/>
                  <a:satOff val="-12043"/>
                  <a:lumOff val="-7113"/>
                </a:schemeClr>
              </a:gs>
            </a:gsLst>
            <a:lin ang="5400000"/>
          </a:gradFill>
          <a:ln w="12700">
            <a:miter lim="400000"/>
          </a:ln>
          <a:effectLst>
            <a:outerShdw blurRad="76200" dir="18900000" rotWithShape="0">
              <a:srgbClr val="000000">
                <a:alpha val="80000"/>
              </a:srgbClr>
            </a:outerShdw>
          </a:effectLst>
        </p:spPr>
        <p:txBody>
          <a:bodyPr lIns="50800" tIns="50800" rIns="50800" bIns="50800" anchor="ctr"/>
          <a:lstStyle/>
          <a:p>
            <a:pPr>
              <a:defRPr sz="2400">
                <a:effectLst>
                  <a:outerShdw blurRad="25400" dist="23998" dir="2700000" rotWithShape="0">
                    <a:srgbClr val="000000">
                      <a:alpha val="31034"/>
                    </a:srgbClr>
                  </a:outerShdw>
                </a:effectLst>
              </a:defRPr>
            </a:pPr>
            <a:endParaRP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Navigating Excel"/>
          <p:cNvSpPr txBox="1">
            <a:spLocks noGrp="1"/>
          </p:cNvSpPr>
          <p:nvPr>
            <p:ph type="title"/>
          </p:nvPr>
        </p:nvSpPr>
        <p:spPr>
          <a:xfrm>
            <a:off x="1288140" y="406400"/>
            <a:ext cx="10764160" cy="1393769"/>
          </a:xfrm>
          <a:prstGeom prst="rect">
            <a:avLst/>
          </a:prstGeom>
        </p:spPr>
        <p:txBody>
          <a:bodyPr/>
          <a:lstStyle/>
          <a:p>
            <a:r>
              <a:t>Navigating Excel</a:t>
            </a:r>
          </a:p>
        </p:txBody>
      </p:sp>
      <p:sp>
        <p:nvSpPr>
          <p:cNvPr id="126" name="To search for data in a workbook, press Ctrl+f, or go to the Home tab and select the magnifying glass in the Editing group.…"/>
          <p:cNvSpPr txBox="1">
            <a:spLocks noGrp="1"/>
          </p:cNvSpPr>
          <p:nvPr>
            <p:ph type="body" sz="quarter" idx="1"/>
          </p:nvPr>
        </p:nvSpPr>
        <p:spPr>
          <a:xfrm>
            <a:off x="753598" y="2510429"/>
            <a:ext cx="3128259" cy="4732742"/>
          </a:xfrm>
          <a:prstGeom prst="rect">
            <a:avLst/>
          </a:prstGeom>
        </p:spPr>
        <p:txBody>
          <a:bodyPr/>
          <a:lstStyle/>
          <a:p>
            <a:pPr marL="289559" indent="-289559" defTabSz="443991">
              <a:spcBef>
                <a:spcPts val="2800"/>
              </a:spcBef>
              <a:defRPr sz="2128"/>
            </a:pPr>
            <a:r>
              <a:t>To search for data in a workbook, press </a:t>
            </a:r>
            <a:r>
              <a:rPr b="1">
                <a:latin typeface="Helvetica"/>
                <a:ea typeface="Helvetica"/>
                <a:cs typeface="Helvetica"/>
                <a:sym typeface="Helvetica"/>
              </a:rPr>
              <a:t>Ctrl+f</a:t>
            </a:r>
            <a:r>
              <a:t>, or go to the </a:t>
            </a:r>
            <a:r>
              <a:rPr b="1">
                <a:latin typeface="Helvetica"/>
                <a:ea typeface="Helvetica"/>
                <a:cs typeface="Helvetica"/>
                <a:sym typeface="Helvetica"/>
              </a:rPr>
              <a:t>Home</a:t>
            </a:r>
            <a:r>
              <a:t> tab and select the magnifying glass in the </a:t>
            </a:r>
            <a:r>
              <a:rPr b="1">
                <a:latin typeface="Helvetica"/>
                <a:ea typeface="Helvetica"/>
                <a:cs typeface="Helvetica"/>
                <a:sym typeface="Helvetica"/>
              </a:rPr>
              <a:t>Editing</a:t>
            </a:r>
            <a:r>
              <a:t> group.</a:t>
            </a:r>
          </a:p>
          <a:p>
            <a:pPr marL="289559" indent="-289559" defTabSz="443991">
              <a:spcBef>
                <a:spcPts val="2800"/>
              </a:spcBef>
              <a:defRPr sz="2128"/>
            </a:pPr>
            <a:r>
              <a:t>To navigate to a named cell, range, or cell element, press </a:t>
            </a:r>
            <a:r>
              <a:rPr b="1">
                <a:latin typeface="Helvetica"/>
                <a:ea typeface="Helvetica"/>
                <a:cs typeface="Helvetica"/>
                <a:sym typeface="Helvetica"/>
              </a:rPr>
              <a:t>Ctrl-g</a:t>
            </a:r>
            <a:r>
              <a:t>. The </a:t>
            </a:r>
            <a:r>
              <a:rPr i="1">
                <a:latin typeface="Helvetica"/>
                <a:ea typeface="Helvetica"/>
                <a:cs typeface="Helvetica"/>
                <a:sym typeface="Helvetica"/>
              </a:rPr>
              <a:t>Go-To</a:t>
            </a:r>
            <a:r>
              <a:rPr b="1" i="1">
                <a:latin typeface="Helvetica"/>
                <a:ea typeface="Helvetica"/>
                <a:cs typeface="Helvetica"/>
                <a:sym typeface="Helvetica"/>
              </a:rPr>
              <a:t> </a:t>
            </a:r>
            <a:r>
              <a:t>box opens. Enter a reference you wish to find in the workbook. </a:t>
            </a:r>
          </a:p>
        </p:txBody>
      </p:sp>
      <p:pic>
        <p:nvPicPr>
          <p:cNvPr id="127" name="Screen Shot 2019-12-12 at 10.21.54 PM.png" descr="Screen Shot 2019-12-12 at 10.21.54 PM.png"/>
          <p:cNvPicPr>
            <a:picLocks noChangeAspect="1"/>
          </p:cNvPicPr>
          <p:nvPr/>
        </p:nvPicPr>
        <p:blipFill>
          <a:blip r:embed="rId2"/>
          <a:stretch>
            <a:fillRect/>
          </a:stretch>
        </p:blipFill>
        <p:spPr>
          <a:xfrm>
            <a:off x="3967081" y="2020771"/>
            <a:ext cx="8956703" cy="7651271"/>
          </a:xfrm>
          <a:prstGeom prst="rect">
            <a:avLst/>
          </a:prstGeom>
          <a:ln w="12700">
            <a:miter lim="400000"/>
          </a:ln>
        </p:spPr>
      </p:pic>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 name="You can define a named range in Excel by using the Define Name function, located on the Formulas tab, in the Defined Names group.…"/>
          <p:cNvSpPr txBox="1">
            <a:spLocks noGrp="1"/>
          </p:cNvSpPr>
          <p:nvPr>
            <p:ph type="body" sz="half" idx="1"/>
          </p:nvPr>
        </p:nvSpPr>
        <p:spPr>
          <a:prstGeom prst="rect">
            <a:avLst/>
          </a:prstGeom>
        </p:spPr>
        <p:txBody>
          <a:bodyPr/>
          <a:lstStyle/>
          <a:p>
            <a:pPr marL="361950" indent="-361950" defTabSz="554990">
              <a:spcBef>
                <a:spcPts val="3600"/>
              </a:spcBef>
              <a:defRPr sz="2660"/>
            </a:pPr>
            <a:r>
              <a:t>You can define a named range in Excel by using the </a:t>
            </a:r>
            <a:r>
              <a:rPr b="1">
                <a:latin typeface="Helvetica"/>
                <a:ea typeface="Helvetica"/>
                <a:cs typeface="Helvetica"/>
                <a:sym typeface="Helvetica"/>
              </a:rPr>
              <a:t>Define Name</a:t>
            </a:r>
            <a:r>
              <a:t> function, located on the </a:t>
            </a:r>
            <a:r>
              <a:rPr b="1">
                <a:latin typeface="Helvetica"/>
                <a:ea typeface="Helvetica"/>
                <a:cs typeface="Helvetica"/>
                <a:sym typeface="Helvetica"/>
              </a:rPr>
              <a:t>Formulas</a:t>
            </a:r>
            <a:r>
              <a:t> tab, in the </a:t>
            </a:r>
            <a:r>
              <a:rPr b="1">
                <a:latin typeface="Helvetica"/>
                <a:ea typeface="Helvetica"/>
                <a:cs typeface="Helvetica"/>
                <a:sym typeface="Helvetica"/>
              </a:rPr>
              <a:t>Defined Names</a:t>
            </a:r>
            <a:r>
              <a:t> group. </a:t>
            </a:r>
          </a:p>
          <a:p>
            <a:pPr marL="361950" indent="-361950" defTabSz="554990">
              <a:spcBef>
                <a:spcPts val="3600"/>
              </a:spcBef>
              <a:defRPr sz="2660"/>
            </a:pPr>
            <a:r>
              <a:t>The </a:t>
            </a:r>
            <a:r>
              <a:rPr b="1">
                <a:latin typeface="Helvetica"/>
                <a:ea typeface="Helvetica"/>
                <a:cs typeface="Helvetica"/>
                <a:sym typeface="Helvetica"/>
              </a:rPr>
              <a:t>Define Name</a:t>
            </a:r>
            <a:r>
              <a:t> function allows you to define the name and scope of the name throughout the workbook.</a:t>
            </a:r>
          </a:p>
          <a:p>
            <a:pPr marL="361950" indent="-361950" defTabSz="554990">
              <a:spcBef>
                <a:spcPts val="3600"/>
              </a:spcBef>
              <a:defRPr sz="2660"/>
            </a:pPr>
            <a:r>
              <a:t>The </a:t>
            </a:r>
            <a:r>
              <a:rPr b="1">
                <a:latin typeface="Helvetica"/>
                <a:ea typeface="Helvetica"/>
                <a:cs typeface="Helvetica"/>
                <a:sym typeface="Helvetica"/>
              </a:rPr>
              <a:t>Define Name</a:t>
            </a:r>
            <a:r>
              <a:t> function automatically names the range with the header/footer if you have entered one. </a:t>
            </a:r>
          </a:p>
        </p:txBody>
      </p:sp>
      <p:pic>
        <p:nvPicPr>
          <p:cNvPr id="265" name="Screen Shot 2019-12-13 at 2.30.09 PM.png" descr="Screen Shot 2019-12-13 at 2.30.09 PM.png"/>
          <p:cNvPicPr>
            <a:picLocks noChangeAspect="1"/>
          </p:cNvPicPr>
          <p:nvPr/>
        </p:nvPicPr>
        <p:blipFill>
          <a:blip r:embed="rId2"/>
          <a:stretch>
            <a:fillRect/>
          </a:stretch>
        </p:blipFill>
        <p:spPr>
          <a:xfrm>
            <a:off x="6637459" y="2749125"/>
            <a:ext cx="6126517" cy="5969850"/>
          </a:xfrm>
          <a:prstGeom prst="rect">
            <a:avLst/>
          </a:prstGeom>
          <a:ln w="12700">
            <a:miter lim="400000"/>
          </a:ln>
        </p:spPr>
      </p:pic>
      <p:sp>
        <p:nvSpPr>
          <p:cNvPr id="266" name="Arrow 11"/>
          <p:cNvSpPr/>
          <p:nvPr/>
        </p:nvSpPr>
        <p:spPr>
          <a:xfrm>
            <a:off x="10140638" y="3011136"/>
            <a:ext cx="858508" cy="646379"/>
          </a:xfrm>
          <a:custGeom>
            <a:avLst/>
            <a:gdLst/>
            <a:ahLst/>
            <a:cxnLst>
              <a:cxn ang="0">
                <a:pos x="wd2" y="hd2"/>
              </a:cxn>
              <a:cxn ang="5400000">
                <a:pos x="wd2" y="hd2"/>
              </a:cxn>
              <a:cxn ang="10800000">
                <a:pos x="wd2" y="hd2"/>
              </a:cxn>
              <a:cxn ang="16200000">
                <a:pos x="wd2" y="hd2"/>
              </a:cxn>
            </a:cxnLst>
            <a:rect l="0" t="0" r="r" b="b"/>
            <a:pathLst>
              <a:path w="21600" h="21600" extrusionOk="0">
                <a:moveTo>
                  <a:pt x="13469" y="0"/>
                </a:moveTo>
                <a:cubicBezTo>
                  <a:pt x="13010" y="0"/>
                  <a:pt x="12551" y="232"/>
                  <a:pt x="12200" y="697"/>
                </a:cubicBezTo>
                <a:cubicBezTo>
                  <a:pt x="11500" y="1626"/>
                  <a:pt x="11500" y="3135"/>
                  <a:pt x="12200" y="4065"/>
                </a:cubicBezTo>
                <a:lnTo>
                  <a:pt x="15479" y="8419"/>
                </a:lnTo>
                <a:lnTo>
                  <a:pt x="1793" y="8419"/>
                </a:lnTo>
                <a:cubicBezTo>
                  <a:pt x="802" y="8419"/>
                  <a:pt x="0" y="9485"/>
                  <a:pt x="0" y="10800"/>
                </a:cubicBezTo>
                <a:cubicBezTo>
                  <a:pt x="0" y="12115"/>
                  <a:pt x="802" y="13181"/>
                  <a:pt x="1793" y="13181"/>
                </a:cubicBezTo>
                <a:lnTo>
                  <a:pt x="15479" y="13181"/>
                </a:lnTo>
                <a:lnTo>
                  <a:pt x="12200" y="17535"/>
                </a:lnTo>
                <a:cubicBezTo>
                  <a:pt x="11500" y="18465"/>
                  <a:pt x="11500" y="19974"/>
                  <a:pt x="12200" y="20903"/>
                </a:cubicBezTo>
                <a:cubicBezTo>
                  <a:pt x="12551" y="21368"/>
                  <a:pt x="13010" y="21600"/>
                  <a:pt x="13469" y="21600"/>
                </a:cubicBezTo>
                <a:cubicBezTo>
                  <a:pt x="13927" y="21600"/>
                  <a:pt x="14387" y="21368"/>
                  <a:pt x="14737" y="20903"/>
                </a:cubicBezTo>
                <a:lnTo>
                  <a:pt x="21074" y="12484"/>
                </a:lnTo>
                <a:cubicBezTo>
                  <a:pt x="21424" y="12019"/>
                  <a:pt x="21600" y="11409"/>
                  <a:pt x="21600" y="10800"/>
                </a:cubicBezTo>
                <a:cubicBezTo>
                  <a:pt x="21600" y="10191"/>
                  <a:pt x="21424" y="9581"/>
                  <a:pt x="21074" y="9116"/>
                </a:cubicBezTo>
                <a:lnTo>
                  <a:pt x="14737" y="697"/>
                </a:lnTo>
                <a:cubicBezTo>
                  <a:pt x="14387" y="232"/>
                  <a:pt x="13927" y="0"/>
                  <a:pt x="13469" y="0"/>
                </a:cubicBezTo>
                <a:close/>
              </a:path>
            </a:pathLst>
          </a:custGeom>
          <a:gradFill>
            <a:gsLst>
              <a:gs pos="0">
                <a:schemeClr val="accent1"/>
              </a:gs>
              <a:gs pos="100000">
                <a:schemeClr val="accent1">
                  <a:hueOff val="321133"/>
                  <a:satOff val="-12043"/>
                  <a:lumOff val="-7113"/>
                </a:schemeClr>
              </a:gs>
            </a:gsLst>
            <a:lin ang="5400000"/>
          </a:gradFill>
          <a:ln w="12700">
            <a:miter lim="400000"/>
          </a:ln>
          <a:effectLst>
            <a:outerShdw blurRad="76200" dir="18900000" rotWithShape="0">
              <a:srgbClr val="000000">
                <a:alpha val="80000"/>
              </a:srgbClr>
            </a:outerShdw>
          </a:effectLst>
        </p:spPr>
        <p:txBody>
          <a:bodyPr lIns="50800" tIns="50800" rIns="50800" bIns="50800" anchor="ctr"/>
          <a:lstStyle/>
          <a:p>
            <a:pPr>
              <a:defRPr sz="2400">
                <a:effectLst>
                  <a:outerShdw blurRad="25400" dist="23998" dir="2700000" rotWithShape="0">
                    <a:srgbClr val="000000">
                      <a:alpha val="31034"/>
                    </a:srgbClr>
                  </a:outerShdw>
                </a:effectLst>
              </a:defRPr>
            </a:pPr>
            <a:endParaRPr/>
          </a:p>
        </p:txBody>
      </p:sp>
      <p:sp>
        <p:nvSpPr>
          <p:cNvPr id="267" name="Title"/>
          <p:cNvSpPr txBox="1">
            <a:spLocks noGrp="1"/>
          </p:cNvSpPr>
          <p:nvPr>
            <p:ph type="title"/>
          </p:nvPr>
        </p:nvSpPr>
        <p:spPr>
          <a:prstGeom prst="rect">
            <a:avLst/>
          </a:prstGeom>
        </p:spPr>
        <p:txBody>
          <a:bodyPr/>
          <a:lstStyle/>
          <a:p>
            <a:pPr defTabSz="233679">
              <a:defRPr sz="3200"/>
            </a:pPr>
            <a:endParaRPr/>
          </a:p>
        </p:txBody>
      </p:sp>
      <p:sp>
        <p:nvSpPr>
          <p:cNvPr id="268" name="Defining and Referencing Named Ranges in Excel"/>
          <p:cNvSpPr txBox="1"/>
          <p:nvPr/>
        </p:nvSpPr>
        <p:spPr>
          <a:xfrm>
            <a:off x="952499" y="406399"/>
            <a:ext cx="10567410" cy="201917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defRPr sz="3600"/>
            </a:lvl1pPr>
          </a:lstStyle>
          <a:p>
            <a:r>
              <a:t>Defining and Referencing Named Ranges in Excel</a:t>
            </a:r>
          </a:p>
        </p:txBody>
      </p:sp>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 name="Title"/>
          <p:cNvSpPr txBox="1">
            <a:spLocks noGrp="1"/>
          </p:cNvSpPr>
          <p:nvPr>
            <p:ph type="title"/>
          </p:nvPr>
        </p:nvSpPr>
        <p:spPr>
          <a:prstGeom prst="rect">
            <a:avLst/>
          </a:prstGeom>
        </p:spPr>
        <p:txBody>
          <a:bodyPr/>
          <a:lstStyle/>
          <a:p>
            <a:pPr defTabSz="233679">
              <a:defRPr sz="3200"/>
            </a:pPr>
            <a:endParaRPr/>
          </a:p>
        </p:txBody>
      </p:sp>
      <p:sp>
        <p:nvSpPr>
          <p:cNvPr id="271" name="Defining and Referencing Named Ranges in Excel"/>
          <p:cNvSpPr txBox="1"/>
          <p:nvPr/>
        </p:nvSpPr>
        <p:spPr>
          <a:xfrm>
            <a:off x="952499" y="406399"/>
            <a:ext cx="10567410" cy="201917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defRPr sz="3600"/>
            </a:lvl1pPr>
          </a:lstStyle>
          <a:p>
            <a:r>
              <a:t>Defining and Referencing Named Ranges in Excel</a:t>
            </a:r>
          </a:p>
        </p:txBody>
      </p:sp>
      <p:sp>
        <p:nvSpPr>
          <p:cNvPr id="272" name="If you want to name a table in Excel, simply make the table active by clicking on it, and on the Design tab, in the Properties group, you can enter a name that corresponds to the data in the table.…"/>
          <p:cNvSpPr txBox="1">
            <a:spLocks noGrp="1"/>
          </p:cNvSpPr>
          <p:nvPr>
            <p:ph type="body" sz="quarter" idx="1"/>
          </p:nvPr>
        </p:nvSpPr>
        <p:spPr>
          <a:xfrm>
            <a:off x="1089024" y="2448560"/>
            <a:ext cx="5725796" cy="2120901"/>
          </a:xfrm>
          <a:prstGeom prst="rect">
            <a:avLst/>
          </a:prstGeom>
        </p:spPr>
        <p:txBody>
          <a:bodyPr/>
          <a:lstStyle/>
          <a:p>
            <a:pPr marL="251460" indent="-251460" defTabSz="385572">
              <a:spcBef>
                <a:spcPts val="2500"/>
              </a:spcBef>
              <a:defRPr sz="1848"/>
            </a:pPr>
            <a:r>
              <a:t>If you want to name a table in Excel, simply make the table active by clicking on it, and on the </a:t>
            </a:r>
            <a:r>
              <a:rPr b="1">
                <a:latin typeface="Helvetica"/>
                <a:ea typeface="Helvetica"/>
                <a:cs typeface="Helvetica"/>
                <a:sym typeface="Helvetica"/>
              </a:rPr>
              <a:t>Design</a:t>
            </a:r>
            <a:r>
              <a:t> tab, in the </a:t>
            </a:r>
            <a:r>
              <a:rPr b="1">
                <a:latin typeface="Helvetica"/>
                <a:ea typeface="Helvetica"/>
                <a:cs typeface="Helvetica"/>
                <a:sym typeface="Helvetica"/>
              </a:rPr>
              <a:t>Properties</a:t>
            </a:r>
            <a:r>
              <a:t> group, you can enter a name that corresponds to the data in the table. </a:t>
            </a:r>
          </a:p>
          <a:p>
            <a:pPr marL="251460" indent="-251460" defTabSz="385572">
              <a:spcBef>
                <a:spcPts val="2500"/>
              </a:spcBef>
              <a:defRPr sz="1848"/>
            </a:pPr>
            <a:r>
              <a:t>For example, the table in the image below is named “Sales_Table”.</a:t>
            </a:r>
          </a:p>
        </p:txBody>
      </p:sp>
      <p:pic>
        <p:nvPicPr>
          <p:cNvPr id="273" name="Screen Shot 2019-12-13 at 2.48.14 PM.png" descr="Screen Shot 2019-12-13 at 2.48.14 PM.png"/>
          <p:cNvPicPr>
            <a:picLocks noChangeAspect="1"/>
          </p:cNvPicPr>
          <p:nvPr/>
        </p:nvPicPr>
        <p:blipFill>
          <a:blip r:embed="rId2"/>
          <a:stretch>
            <a:fillRect/>
          </a:stretch>
        </p:blipFill>
        <p:spPr>
          <a:xfrm>
            <a:off x="1127249" y="5191008"/>
            <a:ext cx="10750302" cy="4098384"/>
          </a:xfrm>
          <a:prstGeom prst="rect">
            <a:avLst/>
          </a:prstGeom>
          <a:ln w="12700">
            <a:miter lim="400000"/>
          </a:ln>
        </p:spPr>
      </p:pic>
      <p:sp>
        <p:nvSpPr>
          <p:cNvPr id="274" name="Arrow 11"/>
          <p:cNvSpPr/>
          <p:nvPr/>
        </p:nvSpPr>
        <p:spPr>
          <a:xfrm rot="10800000">
            <a:off x="2098845" y="5577256"/>
            <a:ext cx="670688" cy="504967"/>
          </a:xfrm>
          <a:custGeom>
            <a:avLst/>
            <a:gdLst/>
            <a:ahLst/>
            <a:cxnLst>
              <a:cxn ang="0">
                <a:pos x="wd2" y="hd2"/>
              </a:cxn>
              <a:cxn ang="5400000">
                <a:pos x="wd2" y="hd2"/>
              </a:cxn>
              <a:cxn ang="10800000">
                <a:pos x="wd2" y="hd2"/>
              </a:cxn>
              <a:cxn ang="16200000">
                <a:pos x="wd2" y="hd2"/>
              </a:cxn>
            </a:cxnLst>
            <a:rect l="0" t="0" r="r" b="b"/>
            <a:pathLst>
              <a:path w="21600" h="21600" extrusionOk="0">
                <a:moveTo>
                  <a:pt x="13469" y="0"/>
                </a:moveTo>
                <a:cubicBezTo>
                  <a:pt x="13010" y="0"/>
                  <a:pt x="12551" y="232"/>
                  <a:pt x="12200" y="697"/>
                </a:cubicBezTo>
                <a:cubicBezTo>
                  <a:pt x="11500" y="1626"/>
                  <a:pt x="11500" y="3135"/>
                  <a:pt x="12200" y="4065"/>
                </a:cubicBezTo>
                <a:lnTo>
                  <a:pt x="15479" y="8419"/>
                </a:lnTo>
                <a:lnTo>
                  <a:pt x="1793" y="8419"/>
                </a:lnTo>
                <a:cubicBezTo>
                  <a:pt x="802" y="8419"/>
                  <a:pt x="0" y="9485"/>
                  <a:pt x="0" y="10800"/>
                </a:cubicBezTo>
                <a:cubicBezTo>
                  <a:pt x="0" y="12115"/>
                  <a:pt x="802" y="13181"/>
                  <a:pt x="1793" y="13181"/>
                </a:cubicBezTo>
                <a:lnTo>
                  <a:pt x="15479" y="13181"/>
                </a:lnTo>
                <a:lnTo>
                  <a:pt x="12200" y="17535"/>
                </a:lnTo>
                <a:cubicBezTo>
                  <a:pt x="11500" y="18465"/>
                  <a:pt x="11500" y="19974"/>
                  <a:pt x="12200" y="20903"/>
                </a:cubicBezTo>
                <a:cubicBezTo>
                  <a:pt x="12551" y="21368"/>
                  <a:pt x="13010" y="21600"/>
                  <a:pt x="13469" y="21600"/>
                </a:cubicBezTo>
                <a:cubicBezTo>
                  <a:pt x="13927" y="21600"/>
                  <a:pt x="14387" y="21368"/>
                  <a:pt x="14737" y="20903"/>
                </a:cubicBezTo>
                <a:lnTo>
                  <a:pt x="21074" y="12484"/>
                </a:lnTo>
                <a:cubicBezTo>
                  <a:pt x="21424" y="12019"/>
                  <a:pt x="21600" y="11409"/>
                  <a:pt x="21600" y="10800"/>
                </a:cubicBezTo>
                <a:cubicBezTo>
                  <a:pt x="21600" y="10191"/>
                  <a:pt x="21424" y="9581"/>
                  <a:pt x="21074" y="9116"/>
                </a:cubicBezTo>
                <a:lnTo>
                  <a:pt x="14737" y="697"/>
                </a:lnTo>
                <a:cubicBezTo>
                  <a:pt x="14387" y="232"/>
                  <a:pt x="13927" y="0"/>
                  <a:pt x="13469" y="0"/>
                </a:cubicBezTo>
                <a:close/>
              </a:path>
            </a:pathLst>
          </a:custGeom>
          <a:gradFill>
            <a:gsLst>
              <a:gs pos="0">
                <a:schemeClr val="accent1"/>
              </a:gs>
              <a:gs pos="100000">
                <a:schemeClr val="accent1">
                  <a:hueOff val="321133"/>
                  <a:satOff val="-12043"/>
                  <a:lumOff val="-7113"/>
                </a:schemeClr>
              </a:gs>
            </a:gsLst>
            <a:lin ang="5400000"/>
          </a:gradFill>
          <a:ln w="12700">
            <a:miter lim="400000"/>
          </a:ln>
          <a:effectLst>
            <a:outerShdw blurRad="76200" dir="18900000" rotWithShape="0">
              <a:srgbClr val="000000">
                <a:alpha val="80000"/>
              </a:srgbClr>
            </a:outerShdw>
          </a:effectLst>
        </p:spPr>
        <p:txBody>
          <a:bodyPr lIns="50800" tIns="50800" rIns="50800" bIns="50800" anchor="ctr"/>
          <a:lstStyle/>
          <a:p>
            <a:pPr>
              <a:defRPr sz="2400">
                <a:effectLst>
                  <a:outerShdw blurRad="25400" dist="23998" dir="2700000" rotWithShape="0">
                    <a:srgbClr val="000000">
                      <a:alpha val="31034"/>
                    </a:srgbClr>
                  </a:outerShdw>
                </a:effectLst>
              </a:defRPr>
            </a:pPr>
            <a:endParaRPr/>
          </a:p>
        </p:txBody>
      </p:sp>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 name="Summarizing Data Visually in Excel"/>
          <p:cNvSpPr txBox="1">
            <a:spLocks noGrp="1"/>
          </p:cNvSpPr>
          <p:nvPr>
            <p:ph type="title"/>
          </p:nvPr>
        </p:nvSpPr>
        <p:spPr>
          <a:prstGeom prst="rect">
            <a:avLst/>
          </a:prstGeom>
        </p:spPr>
        <p:txBody>
          <a:bodyPr/>
          <a:lstStyle>
            <a:lvl1pPr>
              <a:defRPr sz="5500"/>
            </a:lvl1pPr>
          </a:lstStyle>
          <a:p>
            <a:r>
              <a:t>Summarizing Data Visually in Excel</a:t>
            </a:r>
          </a:p>
        </p:txBody>
      </p:sp>
      <p:sp>
        <p:nvSpPr>
          <p:cNvPr id="277" name="To visually represent trends in data, you can use Sparklines. Sparklines come in different styles, such as Line, Column, and Win/Loss Sparklines.…"/>
          <p:cNvSpPr txBox="1">
            <a:spLocks noGrp="1"/>
          </p:cNvSpPr>
          <p:nvPr>
            <p:ph type="body" sz="quarter" idx="1"/>
          </p:nvPr>
        </p:nvSpPr>
        <p:spPr>
          <a:xfrm>
            <a:off x="1257300" y="2438400"/>
            <a:ext cx="5334000" cy="2204721"/>
          </a:xfrm>
          <a:prstGeom prst="rect">
            <a:avLst/>
          </a:prstGeom>
        </p:spPr>
        <p:txBody>
          <a:bodyPr/>
          <a:lstStyle/>
          <a:p>
            <a:pPr marL="228600" indent="-228600" defTabSz="350520">
              <a:spcBef>
                <a:spcPts val="2200"/>
              </a:spcBef>
              <a:defRPr sz="1680"/>
            </a:pPr>
            <a:r>
              <a:t>To visually represent trends in data, you can use </a:t>
            </a:r>
            <a:r>
              <a:rPr b="1">
                <a:latin typeface="Helvetica"/>
                <a:ea typeface="Helvetica"/>
                <a:cs typeface="Helvetica"/>
                <a:sym typeface="Helvetica"/>
              </a:rPr>
              <a:t>Sparklines</a:t>
            </a:r>
            <a:r>
              <a:t>. Sparklines come in different styles, such as </a:t>
            </a:r>
            <a:r>
              <a:rPr i="1">
                <a:latin typeface="Helvetica"/>
                <a:ea typeface="Helvetica"/>
                <a:cs typeface="Helvetica"/>
                <a:sym typeface="Helvetica"/>
              </a:rPr>
              <a:t>Line, Column, and Win/Loss</a:t>
            </a:r>
            <a:r>
              <a:t> Sparklines.</a:t>
            </a:r>
          </a:p>
          <a:p>
            <a:pPr marL="228600" indent="-228600" defTabSz="350520">
              <a:spcBef>
                <a:spcPts val="2200"/>
              </a:spcBef>
              <a:defRPr sz="1680"/>
            </a:pPr>
            <a:r>
              <a:t> To add a Sparkline, go to the </a:t>
            </a:r>
            <a:r>
              <a:rPr b="1">
                <a:latin typeface="Helvetica"/>
                <a:ea typeface="Helvetica"/>
                <a:cs typeface="Helvetica"/>
                <a:sym typeface="Helvetica"/>
              </a:rPr>
              <a:t>Insert</a:t>
            </a:r>
            <a:r>
              <a:t> tab, and refer to the </a:t>
            </a:r>
            <a:r>
              <a:rPr b="1">
                <a:latin typeface="Helvetica"/>
                <a:ea typeface="Helvetica"/>
                <a:cs typeface="Helvetica"/>
                <a:sym typeface="Helvetica"/>
              </a:rPr>
              <a:t>Sparklines</a:t>
            </a:r>
            <a:r>
              <a:t> group. Cell G8 in the image below contains a </a:t>
            </a:r>
            <a:r>
              <a:rPr i="1">
                <a:latin typeface="Helvetica"/>
                <a:ea typeface="Helvetica"/>
                <a:cs typeface="Helvetica"/>
                <a:sym typeface="Helvetica"/>
              </a:rPr>
              <a:t>Line Sparkline, </a:t>
            </a:r>
            <a:r>
              <a:t>showing the declining trend in the </a:t>
            </a:r>
            <a:r>
              <a:rPr i="1">
                <a:latin typeface="Helvetica"/>
                <a:ea typeface="Helvetica"/>
                <a:cs typeface="Helvetica"/>
                <a:sym typeface="Helvetica"/>
              </a:rPr>
              <a:t>Total</a:t>
            </a:r>
            <a:r>
              <a:t> column shown in column 6. </a:t>
            </a:r>
          </a:p>
        </p:txBody>
      </p:sp>
      <p:pic>
        <p:nvPicPr>
          <p:cNvPr id="278" name="Screen Shot 2019-12-13 at 3.02.10 PM.png" descr="Screen Shot 2019-12-13 at 3.02.10 PM.png"/>
          <p:cNvPicPr>
            <a:picLocks noChangeAspect="1"/>
          </p:cNvPicPr>
          <p:nvPr/>
        </p:nvPicPr>
        <p:blipFill>
          <a:blip r:embed="rId2"/>
          <a:stretch>
            <a:fillRect/>
          </a:stretch>
        </p:blipFill>
        <p:spPr>
          <a:xfrm>
            <a:off x="1276350" y="4938593"/>
            <a:ext cx="10452100" cy="4521201"/>
          </a:xfrm>
          <a:prstGeom prst="rect">
            <a:avLst/>
          </a:prstGeom>
          <a:ln w="12700">
            <a:miter lim="400000"/>
          </a:ln>
        </p:spPr>
      </p:pic>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 name="You can also visually represent trends or significant values in Excel using built in Conditional Formatting.…"/>
          <p:cNvSpPr txBox="1">
            <a:spLocks noGrp="1"/>
          </p:cNvSpPr>
          <p:nvPr>
            <p:ph type="body" sz="quarter" idx="1"/>
          </p:nvPr>
        </p:nvSpPr>
        <p:spPr>
          <a:xfrm>
            <a:off x="952500" y="2052320"/>
            <a:ext cx="5334000" cy="1974613"/>
          </a:xfrm>
          <a:prstGeom prst="rect">
            <a:avLst/>
          </a:prstGeom>
        </p:spPr>
        <p:txBody>
          <a:bodyPr/>
          <a:lstStyle/>
          <a:p>
            <a:pPr marL="175260" indent="-175260" defTabSz="268731">
              <a:spcBef>
                <a:spcPts val="1700"/>
              </a:spcBef>
              <a:defRPr sz="1288"/>
            </a:pPr>
            <a:r>
              <a:t>You can also visually represent trends or significant values in Excel using built in </a:t>
            </a:r>
            <a:r>
              <a:rPr i="1">
                <a:latin typeface="Helvetica"/>
                <a:ea typeface="Helvetica"/>
                <a:cs typeface="Helvetica"/>
                <a:sym typeface="Helvetica"/>
              </a:rPr>
              <a:t>Conditional Formatting</a:t>
            </a:r>
            <a:r>
              <a:t>. </a:t>
            </a:r>
          </a:p>
          <a:p>
            <a:pPr marL="175260" indent="-175260" defTabSz="268731">
              <a:spcBef>
                <a:spcPts val="1700"/>
              </a:spcBef>
              <a:defRPr sz="1288"/>
            </a:pPr>
            <a:r>
              <a:t>Looking at Figure K1, let’s say you wanted to format the cells in Column 6 to be green if the value of the daily total was greater than $60.</a:t>
            </a:r>
          </a:p>
          <a:p>
            <a:pPr marL="175260" indent="-175260" defTabSz="268731">
              <a:spcBef>
                <a:spcPts val="1700"/>
              </a:spcBef>
              <a:defRPr sz="1288"/>
            </a:pPr>
            <a:r>
              <a:t>Figure K2 shows the visual effect that the </a:t>
            </a:r>
            <a:r>
              <a:rPr i="1">
                <a:latin typeface="Helvetica"/>
                <a:ea typeface="Helvetica"/>
                <a:cs typeface="Helvetica"/>
                <a:sym typeface="Helvetica"/>
              </a:rPr>
              <a:t>Greater Than</a:t>
            </a:r>
            <a:r>
              <a:t> conditional formatting has, when the range of cells is GREATER THAN $60.00.</a:t>
            </a:r>
          </a:p>
        </p:txBody>
      </p:sp>
      <p:sp>
        <p:nvSpPr>
          <p:cNvPr id="281" name="Summarizing Data Visually in Excel"/>
          <p:cNvSpPr txBox="1">
            <a:spLocks noGrp="1"/>
          </p:cNvSpPr>
          <p:nvPr>
            <p:ph type="title"/>
          </p:nvPr>
        </p:nvSpPr>
        <p:spPr>
          <a:prstGeom prst="rect">
            <a:avLst/>
          </a:prstGeom>
        </p:spPr>
        <p:txBody>
          <a:bodyPr/>
          <a:lstStyle>
            <a:lvl1pPr>
              <a:defRPr sz="5500"/>
            </a:lvl1pPr>
          </a:lstStyle>
          <a:p>
            <a:r>
              <a:t>Summarizing Data Visually in Excel</a:t>
            </a:r>
          </a:p>
        </p:txBody>
      </p:sp>
      <p:pic>
        <p:nvPicPr>
          <p:cNvPr id="282" name="Screen Shot 2019-12-13 at 3.12.34 PM.png" descr="Screen Shot 2019-12-13 at 3.12.34 PM.png"/>
          <p:cNvPicPr>
            <a:picLocks noChangeAspect="1"/>
          </p:cNvPicPr>
          <p:nvPr/>
        </p:nvPicPr>
        <p:blipFill>
          <a:blip r:embed="rId2"/>
          <a:stretch>
            <a:fillRect/>
          </a:stretch>
        </p:blipFill>
        <p:spPr>
          <a:xfrm>
            <a:off x="518227" y="4553523"/>
            <a:ext cx="8457935" cy="3341502"/>
          </a:xfrm>
          <a:prstGeom prst="rect">
            <a:avLst/>
          </a:prstGeom>
          <a:ln w="12700">
            <a:miter lim="400000"/>
          </a:ln>
        </p:spPr>
      </p:pic>
      <p:sp>
        <p:nvSpPr>
          <p:cNvPr id="283" name="Figure K1"/>
          <p:cNvSpPr txBox="1"/>
          <p:nvPr/>
        </p:nvSpPr>
        <p:spPr>
          <a:xfrm>
            <a:off x="3870063" y="8036568"/>
            <a:ext cx="1754263" cy="533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2800" b="1" i="1" u="sng">
                <a:latin typeface="Helvetica"/>
                <a:ea typeface="Helvetica"/>
                <a:cs typeface="Helvetica"/>
                <a:sym typeface="Helvetica"/>
              </a:defRPr>
            </a:lvl1pPr>
          </a:lstStyle>
          <a:p>
            <a:r>
              <a:t>Figure K1</a:t>
            </a:r>
          </a:p>
        </p:txBody>
      </p:sp>
      <p:pic>
        <p:nvPicPr>
          <p:cNvPr id="284" name="Screen Shot 2019-12-13 at 3.17.50 PM.png" descr="Screen Shot 2019-12-13 at 3.17.50 PM.png"/>
          <p:cNvPicPr>
            <a:picLocks noChangeAspect="1"/>
          </p:cNvPicPr>
          <p:nvPr/>
        </p:nvPicPr>
        <p:blipFill>
          <a:blip r:embed="rId3"/>
          <a:stretch>
            <a:fillRect/>
          </a:stretch>
        </p:blipFill>
        <p:spPr>
          <a:xfrm>
            <a:off x="9416785" y="4517971"/>
            <a:ext cx="3405511" cy="3412606"/>
          </a:xfrm>
          <a:prstGeom prst="rect">
            <a:avLst/>
          </a:prstGeom>
          <a:ln w="12700">
            <a:miter lim="400000"/>
          </a:ln>
        </p:spPr>
      </p:pic>
      <p:sp>
        <p:nvSpPr>
          <p:cNvPr id="285" name="Figure K2"/>
          <p:cNvSpPr txBox="1"/>
          <p:nvPr/>
        </p:nvSpPr>
        <p:spPr>
          <a:xfrm>
            <a:off x="10242409" y="8143248"/>
            <a:ext cx="1754263" cy="533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2800" b="1" i="1" u="sng">
                <a:latin typeface="Helvetica"/>
                <a:ea typeface="Helvetica"/>
                <a:cs typeface="Helvetica"/>
                <a:sym typeface="Helvetica"/>
              </a:defRPr>
            </a:lvl1pPr>
          </a:lstStyle>
          <a:p>
            <a:r>
              <a:t>Figure K2</a:t>
            </a:r>
          </a:p>
        </p:txBody>
      </p:sp>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Clearing cell formatting is simple in Excel. On the Home tab, in the Styles group, select the Conditional Formatting drop-down arrow, and select Clear Rules.…"/>
          <p:cNvSpPr txBox="1">
            <a:spLocks noGrp="1"/>
          </p:cNvSpPr>
          <p:nvPr>
            <p:ph type="body" sz="quarter" idx="1"/>
          </p:nvPr>
        </p:nvSpPr>
        <p:spPr>
          <a:xfrm>
            <a:off x="1267460" y="2226071"/>
            <a:ext cx="5334001" cy="1977629"/>
          </a:xfrm>
          <a:prstGeom prst="rect">
            <a:avLst/>
          </a:prstGeom>
        </p:spPr>
        <p:txBody>
          <a:bodyPr>
            <a:normAutofit lnSpcReduction="10000"/>
          </a:bodyPr>
          <a:lstStyle/>
          <a:p>
            <a:pPr marL="236220" indent="-236220" defTabSz="362204">
              <a:spcBef>
                <a:spcPts val="2300"/>
              </a:spcBef>
              <a:defRPr sz="1736"/>
            </a:pPr>
            <a:r>
              <a:t>Clearing cell formatting is simple in Excel. On the </a:t>
            </a:r>
            <a:r>
              <a:rPr b="1">
                <a:latin typeface="Helvetica"/>
                <a:ea typeface="Helvetica"/>
                <a:cs typeface="Helvetica"/>
                <a:sym typeface="Helvetica"/>
              </a:rPr>
              <a:t>Home</a:t>
            </a:r>
            <a:r>
              <a:t> tab, in the </a:t>
            </a:r>
            <a:r>
              <a:rPr b="1">
                <a:latin typeface="Helvetica"/>
                <a:ea typeface="Helvetica"/>
                <a:cs typeface="Helvetica"/>
                <a:sym typeface="Helvetica"/>
              </a:rPr>
              <a:t>Styles</a:t>
            </a:r>
            <a:r>
              <a:t> group, select the </a:t>
            </a:r>
            <a:r>
              <a:rPr b="1">
                <a:latin typeface="Helvetica"/>
                <a:ea typeface="Helvetica"/>
                <a:cs typeface="Helvetica"/>
                <a:sym typeface="Helvetica"/>
              </a:rPr>
              <a:t>Conditional Formatting</a:t>
            </a:r>
            <a:r>
              <a:t> drop-down arrow, and select </a:t>
            </a:r>
            <a:r>
              <a:rPr b="1">
                <a:latin typeface="Helvetica"/>
                <a:ea typeface="Helvetica"/>
                <a:cs typeface="Helvetica"/>
                <a:sym typeface="Helvetica"/>
              </a:rPr>
              <a:t>Clear Rules</a:t>
            </a:r>
            <a:r>
              <a:t>.</a:t>
            </a:r>
          </a:p>
          <a:p>
            <a:pPr marL="236220" indent="-236220" defTabSz="362204">
              <a:spcBef>
                <a:spcPts val="2300"/>
              </a:spcBef>
              <a:defRPr sz="1736"/>
            </a:pPr>
            <a:r>
              <a:t>You can decide to the clear the formatting from cells, entire sheets, or tables.</a:t>
            </a:r>
          </a:p>
        </p:txBody>
      </p:sp>
      <p:pic>
        <p:nvPicPr>
          <p:cNvPr id="288" name="Screen Shot 2019-12-13 at 3.20.44 PM.png" descr="Screen Shot 2019-12-13 at 3.20.44 PM.png"/>
          <p:cNvPicPr>
            <a:picLocks noChangeAspect="1"/>
          </p:cNvPicPr>
          <p:nvPr/>
        </p:nvPicPr>
        <p:blipFill>
          <a:blip r:embed="rId2"/>
          <a:stretch>
            <a:fillRect/>
          </a:stretch>
        </p:blipFill>
        <p:spPr>
          <a:xfrm>
            <a:off x="1303262" y="4494258"/>
            <a:ext cx="10398276" cy="4393764"/>
          </a:xfrm>
          <a:prstGeom prst="rect">
            <a:avLst/>
          </a:prstGeom>
          <a:ln w="12700">
            <a:miter lim="400000"/>
          </a:ln>
        </p:spPr>
      </p:pic>
      <p:sp>
        <p:nvSpPr>
          <p:cNvPr id="289" name="Summarizing Data Visually in Excel"/>
          <p:cNvSpPr txBox="1">
            <a:spLocks noGrp="1"/>
          </p:cNvSpPr>
          <p:nvPr>
            <p:ph type="title"/>
          </p:nvPr>
        </p:nvSpPr>
        <p:spPr>
          <a:prstGeom prst="rect">
            <a:avLst/>
          </a:prstGeom>
        </p:spPr>
        <p:txBody>
          <a:bodyPr/>
          <a:lstStyle>
            <a:lvl1pPr>
              <a:defRPr sz="5500"/>
            </a:lvl1pPr>
          </a:lstStyle>
          <a:p>
            <a:r>
              <a:t>Summarizing Data Visually in Excel</a:t>
            </a:r>
          </a:p>
        </p:txBody>
      </p:sp>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 name="Create and Format Tables in Excel"/>
          <p:cNvSpPr txBox="1">
            <a:spLocks noGrp="1"/>
          </p:cNvSpPr>
          <p:nvPr>
            <p:ph type="title"/>
          </p:nvPr>
        </p:nvSpPr>
        <p:spPr>
          <a:xfrm>
            <a:off x="952500" y="406400"/>
            <a:ext cx="11099800" cy="1592682"/>
          </a:xfrm>
          <a:prstGeom prst="rect">
            <a:avLst/>
          </a:prstGeom>
        </p:spPr>
        <p:txBody>
          <a:bodyPr/>
          <a:lstStyle>
            <a:lvl1pPr>
              <a:defRPr sz="5600"/>
            </a:lvl1pPr>
          </a:lstStyle>
          <a:p>
            <a:r>
              <a:t>Create and Format Tables in Excel</a:t>
            </a:r>
          </a:p>
        </p:txBody>
      </p:sp>
      <p:sp>
        <p:nvSpPr>
          <p:cNvPr id="292" name="Creating tables in Excel is relatively straightforward. Simply select your range of data, then on the Insert tab, in the Tables group, select Table.…"/>
          <p:cNvSpPr txBox="1">
            <a:spLocks noGrp="1"/>
          </p:cNvSpPr>
          <p:nvPr>
            <p:ph type="body" sz="half" idx="1"/>
          </p:nvPr>
        </p:nvSpPr>
        <p:spPr>
          <a:prstGeom prst="rect">
            <a:avLst/>
          </a:prstGeom>
        </p:spPr>
        <p:txBody>
          <a:bodyPr/>
          <a:lstStyle/>
          <a:p>
            <a:pPr marL="316229" indent="-316229" defTabSz="484886">
              <a:spcBef>
                <a:spcPts val="3100"/>
              </a:spcBef>
              <a:defRPr sz="2324"/>
            </a:pPr>
            <a:r>
              <a:t>Creating tables in Excel is relatively straightforward. Simply select your range of data, then on the </a:t>
            </a:r>
            <a:r>
              <a:rPr b="1">
                <a:latin typeface="Helvetica"/>
                <a:ea typeface="Helvetica"/>
                <a:cs typeface="Helvetica"/>
                <a:sym typeface="Helvetica"/>
              </a:rPr>
              <a:t>Insert</a:t>
            </a:r>
            <a:r>
              <a:t> tab, in the </a:t>
            </a:r>
            <a:r>
              <a:rPr b="1">
                <a:latin typeface="Helvetica"/>
                <a:ea typeface="Helvetica"/>
                <a:cs typeface="Helvetica"/>
                <a:sym typeface="Helvetica"/>
              </a:rPr>
              <a:t>Tables</a:t>
            </a:r>
            <a:r>
              <a:t> group, select </a:t>
            </a:r>
            <a:r>
              <a:rPr b="1">
                <a:latin typeface="Helvetica"/>
                <a:ea typeface="Helvetica"/>
                <a:cs typeface="Helvetica"/>
                <a:sym typeface="Helvetica"/>
              </a:rPr>
              <a:t>Table.</a:t>
            </a:r>
          </a:p>
          <a:p>
            <a:pPr marL="316229" indent="-316229" defTabSz="484886">
              <a:spcBef>
                <a:spcPts val="3100"/>
              </a:spcBef>
              <a:defRPr sz="2324"/>
            </a:pPr>
            <a:r>
              <a:t>The </a:t>
            </a:r>
            <a:r>
              <a:rPr b="1">
                <a:latin typeface="Helvetica"/>
                <a:ea typeface="Helvetica"/>
                <a:cs typeface="Helvetica"/>
                <a:sym typeface="Helvetica"/>
              </a:rPr>
              <a:t>Create Table</a:t>
            </a:r>
            <a:r>
              <a:t> dialogue box opens, allowing you to specify the data range if needed. You can also include headers in your table.</a:t>
            </a:r>
          </a:p>
          <a:p>
            <a:pPr marL="316229" indent="-316229" defTabSz="484886">
              <a:spcBef>
                <a:spcPts val="3100"/>
              </a:spcBef>
              <a:defRPr sz="2324"/>
            </a:pPr>
            <a:r>
              <a:t>Figure L1 shows the </a:t>
            </a:r>
            <a:r>
              <a:rPr b="1">
                <a:latin typeface="Helvetica"/>
                <a:ea typeface="Helvetica"/>
                <a:cs typeface="Helvetica"/>
                <a:sym typeface="Helvetica"/>
              </a:rPr>
              <a:t>Create Table</a:t>
            </a:r>
            <a:r>
              <a:t> dialogue box, where you can specify the range and choose to include a header on your table.</a:t>
            </a:r>
          </a:p>
          <a:p>
            <a:pPr marL="316229" indent="-316229" defTabSz="484886">
              <a:spcBef>
                <a:spcPts val="3100"/>
              </a:spcBef>
              <a:defRPr sz="2324"/>
            </a:pPr>
            <a:r>
              <a:t>Figure L2 shows the data converted into a table.</a:t>
            </a:r>
          </a:p>
        </p:txBody>
      </p:sp>
      <p:pic>
        <p:nvPicPr>
          <p:cNvPr id="293" name="Screen Shot 2019-12-13 at 3.26.43 PM.png" descr="Screen Shot 2019-12-13 at 3.26.43 PM.png"/>
          <p:cNvPicPr>
            <a:picLocks noChangeAspect="1"/>
          </p:cNvPicPr>
          <p:nvPr/>
        </p:nvPicPr>
        <p:blipFill>
          <a:blip r:embed="rId2"/>
          <a:stretch>
            <a:fillRect/>
          </a:stretch>
        </p:blipFill>
        <p:spPr>
          <a:xfrm>
            <a:off x="6803112" y="2154394"/>
            <a:ext cx="4380270" cy="3439401"/>
          </a:xfrm>
          <a:prstGeom prst="rect">
            <a:avLst/>
          </a:prstGeom>
          <a:ln w="12700">
            <a:miter lim="400000"/>
          </a:ln>
        </p:spPr>
      </p:pic>
      <p:sp>
        <p:nvSpPr>
          <p:cNvPr id="294" name="Figure L1"/>
          <p:cNvSpPr txBox="1"/>
          <p:nvPr/>
        </p:nvSpPr>
        <p:spPr>
          <a:xfrm>
            <a:off x="11197503" y="3607394"/>
            <a:ext cx="1714674" cy="533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2800" b="1" i="1" u="sng">
                <a:latin typeface="Helvetica"/>
                <a:ea typeface="Helvetica"/>
                <a:cs typeface="Helvetica"/>
                <a:sym typeface="Helvetica"/>
              </a:defRPr>
            </a:lvl1pPr>
          </a:lstStyle>
          <a:p>
            <a:r>
              <a:t>Figure L1</a:t>
            </a:r>
          </a:p>
        </p:txBody>
      </p:sp>
      <p:sp>
        <p:nvSpPr>
          <p:cNvPr id="295" name="Figure L2"/>
          <p:cNvSpPr txBox="1"/>
          <p:nvPr/>
        </p:nvSpPr>
        <p:spPr>
          <a:xfrm>
            <a:off x="11197503" y="6985702"/>
            <a:ext cx="1714674" cy="533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2800" b="1" i="1" u="sng">
                <a:latin typeface="Helvetica"/>
                <a:ea typeface="Helvetica"/>
                <a:cs typeface="Helvetica"/>
                <a:sym typeface="Helvetica"/>
              </a:defRPr>
            </a:lvl1pPr>
          </a:lstStyle>
          <a:p>
            <a:r>
              <a:t>Figure L2</a:t>
            </a:r>
          </a:p>
        </p:txBody>
      </p:sp>
      <p:pic>
        <p:nvPicPr>
          <p:cNvPr id="296" name="Screen Shot 2019-12-13 at 3.28.38 PM.png" descr="Screen Shot 2019-12-13 at 3.28.38 PM.png"/>
          <p:cNvPicPr>
            <a:picLocks noChangeAspect="1"/>
          </p:cNvPicPr>
          <p:nvPr/>
        </p:nvPicPr>
        <p:blipFill>
          <a:blip r:embed="rId3"/>
          <a:stretch>
            <a:fillRect/>
          </a:stretch>
        </p:blipFill>
        <p:spPr>
          <a:xfrm>
            <a:off x="6792714" y="5749107"/>
            <a:ext cx="4401068" cy="3006591"/>
          </a:xfrm>
          <a:prstGeom prst="rect">
            <a:avLst/>
          </a:prstGeom>
          <a:ln w="12700">
            <a:miter lim="400000"/>
          </a:ln>
        </p:spPr>
      </p:pic>
    </p:spTree>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8" name="To add a style to your table, on the Design tab, in the Styles group, select the Format as Table drop-down arrow. The table below shows the style Orange, Table Style Medium 3 applied to the table below."/>
          <p:cNvSpPr txBox="1">
            <a:spLocks noGrp="1"/>
          </p:cNvSpPr>
          <p:nvPr>
            <p:ph type="body" sz="quarter" idx="1"/>
          </p:nvPr>
        </p:nvSpPr>
        <p:spPr>
          <a:xfrm>
            <a:off x="1724660" y="2468879"/>
            <a:ext cx="5334001" cy="1261588"/>
          </a:xfrm>
          <a:prstGeom prst="rect">
            <a:avLst/>
          </a:prstGeom>
        </p:spPr>
        <p:txBody>
          <a:bodyPr/>
          <a:lstStyle/>
          <a:p>
            <a:pPr marL="224789" indent="-224789" defTabSz="344677">
              <a:spcBef>
                <a:spcPts val="2200"/>
              </a:spcBef>
              <a:defRPr sz="1651"/>
            </a:pPr>
            <a:r>
              <a:t>To add a style to your table, on the </a:t>
            </a:r>
            <a:r>
              <a:rPr b="1">
                <a:latin typeface="Helvetica"/>
                <a:ea typeface="Helvetica"/>
                <a:cs typeface="Helvetica"/>
                <a:sym typeface="Helvetica"/>
              </a:rPr>
              <a:t>Design</a:t>
            </a:r>
            <a:r>
              <a:t> tab, in the </a:t>
            </a:r>
            <a:r>
              <a:rPr b="1">
                <a:latin typeface="Helvetica"/>
                <a:ea typeface="Helvetica"/>
                <a:cs typeface="Helvetica"/>
                <a:sym typeface="Helvetica"/>
              </a:rPr>
              <a:t>Styles</a:t>
            </a:r>
            <a:r>
              <a:t> group, select the </a:t>
            </a:r>
            <a:r>
              <a:rPr b="1">
                <a:latin typeface="Helvetica"/>
                <a:ea typeface="Helvetica"/>
                <a:cs typeface="Helvetica"/>
                <a:sym typeface="Helvetica"/>
              </a:rPr>
              <a:t>Format as Table</a:t>
            </a:r>
            <a:r>
              <a:t> drop-down arrow. The table below shows the style </a:t>
            </a:r>
            <a:r>
              <a:rPr i="1">
                <a:latin typeface="Helvetica"/>
                <a:ea typeface="Helvetica"/>
                <a:cs typeface="Helvetica"/>
                <a:sym typeface="Helvetica"/>
              </a:rPr>
              <a:t>Orange, Table Style Medium 3</a:t>
            </a:r>
            <a:r>
              <a:t> applied to the table below.</a:t>
            </a:r>
          </a:p>
        </p:txBody>
      </p:sp>
      <p:pic>
        <p:nvPicPr>
          <p:cNvPr id="299" name="Screen Shot 2019-12-13 at 3.30.21 PM.png" descr="Screen Shot 2019-12-13 at 3.30.21 PM.png"/>
          <p:cNvPicPr>
            <a:picLocks noChangeAspect="1"/>
          </p:cNvPicPr>
          <p:nvPr/>
        </p:nvPicPr>
        <p:blipFill>
          <a:blip r:embed="rId2"/>
          <a:stretch>
            <a:fillRect/>
          </a:stretch>
        </p:blipFill>
        <p:spPr>
          <a:xfrm>
            <a:off x="1769564" y="3858732"/>
            <a:ext cx="9465672" cy="5523630"/>
          </a:xfrm>
          <a:prstGeom prst="rect">
            <a:avLst/>
          </a:prstGeom>
          <a:ln w="12700">
            <a:miter lim="400000"/>
          </a:ln>
        </p:spPr>
      </p:pic>
      <p:sp>
        <p:nvSpPr>
          <p:cNvPr id="300" name="Create and Format Tables in Excel"/>
          <p:cNvSpPr txBox="1">
            <a:spLocks noGrp="1"/>
          </p:cNvSpPr>
          <p:nvPr>
            <p:ph type="title"/>
          </p:nvPr>
        </p:nvSpPr>
        <p:spPr>
          <a:xfrm>
            <a:off x="952500" y="406400"/>
            <a:ext cx="11099800" cy="1592682"/>
          </a:xfrm>
          <a:prstGeom prst="rect">
            <a:avLst/>
          </a:prstGeom>
        </p:spPr>
        <p:txBody>
          <a:bodyPr/>
          <a:lstStyle>
            <a:lvl1pPr defTabSz="408940">
              <a:defRPr sz="5600"/>
            </a:lvl1pPr>
          </a:lstStyle>
          <a:p>
            <a:r>
              <a:t>Create and Format Tables in Excel</a:t>
            </a:r>
          </a:p>
        </p:txBody>
      </p:sp>
    </p:spTree>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 name="You can convert a table to a cell range by right clicking on the table, going to the Table option, and selecting Convert to Range.…"/>
          <p:cNvSpPr txBox="1">
            <a:spLocks noGrp="1"/>
          </p:cNvSpPr>
          <p:nvPr>
            <p:ph type="body" sz="half" idx="1"/>
          </p:nvPr>
        </p:nvSpPr>
        <p:spPr>
          <a:prstGeom prst="rect">
            <a:avLst/>
          </a:prstGeom>
        </p:spPr>
        <p:txBody>
          <a:bodyPr/>
          <a:lstStyle/>
          <a:p>
            <a:r>
              <a:t>You can convert a table to a cell range by right clicking on the table, going to the </a:t>
            </a:r>
            <a:r>
              <a:rPr b="1">
                <a:latin typeface="Helvetica"/>
                <a:ea typeface="Helvetica"/>
                <a:cs typeface="Helvetica"/>
                <a:sym typeface="Helvetica"/>
              </a:rPr>
              <a:t>Table </a:t>
            </a:r>
            <a:r>
              <a:t>option, and selecting </a:t>
            </a:r>
            <a:r>
              <a:rPr b="1">
                <a:latin typeface="Helvetica"/>
                <a:ea typeface="Helvetica"/>
                <a:cs typeface="Helvetica"/>
                <a:sym typeface="Helvetica"/>
              </a:rPr>
              <a:t>Convert to Range</a:t>
            </a:r>
            <a:r>
              <a:t>. </a:t>
            </a:r>
          </a:p>
          <a:p>
            <a:r>
              <a:t>You can also convert a table to a cell range by using the </a:t>
            </a:r>
            <a:r>
              <a:rPr b="1">
                <a:latin typeface="Helvetica"/>
                <a:ea typeface="Helvetica"/>
                <a:cs typeface="Helvetica"/>
                <a:sym typeface="Helvetica"/>
              </a:rPr>
              <a:t>Convert to Range</a:t>
            </a:r>
            <a:r>
              <a:t> tool, located on the </a:t>
            </a:r>
            <a:r>
              <a:rPr b="1">
                <a:latin typeface="Helvetica"/>
                <a:ea typeface="Helvetica"/>
                <a:cs typeface="Helvetica"/>
                <a:sym typeface="Helvetica"/>
              </a:rPr>
              <a:t>Design</a:t>
            </a:r>
            <a:r>
              <a:t> tab, in the </a:t>
            </a:r>
            <a:r>
              <a:rPr b="1">
                <a:latin typeface="Helvetica"/>
                <a:ea typeface="Helvetica"/>
                <a:cs typeface="Helvetica"/>
                <a:sym typeface="Helvetica"/>
              </a:rPr>
              <a:t>Tools</a:t>
            </a:r>
            <a:r>
              <a:t> group. </a:t>
            </a:r>
          </a:p>
        </p:txBody>
      </p:sp>
      <p:pic>
        <p:nvPicPr>
          <p:cNvPr id="303" name="Screen Shot 2019-12-13 at 3.34.32 PM.png" descr="Screen Shot 2019-12-13 at 3.34.32 PM.png"/>
          <p:cNvPicPr>
            <a:picLocks noChangeAspect="1"/>
          </p:cNvPicPr>
          <p:nvPr/>
        </p:nvPicPr>
        <p:blipFill>
          <a:blip r:embed="rId2"/>
          <a:stretch>
            <a:fillRect/>
          </a:stretch>
        </p:blipFill>
        <p:spPr>
          <a:xfrm>
            <a:off x="7837644" y="2407075"/>
            <a:ext cx="3711460" cy="3495381"/>
          </a:xfrm>
          <a:prstGeom prst="rect">
            <a:avLst/>
          </a:prstGeom>
          <a:ln w="12700">
            <a:miter lim="400000"/>
          </a:ln>
        </p:spPr>
      </p:pic>
      <p:pic>
        <p:nvPicPr>
          <p:cNvPr id="304" name="Screen Shot 2019-12-13 at 3.38.03 PM.png" descr="Screen Shot 2019-12-13 at 3.38.03 PM.png"/>
          <p:cNvPicPr>
            <a:picLocks/>
          </p:cNvPicPr>
          <p:nvPr/>
        </p:nvPicPr>
        <p:blipFill>
          <a:blip r:embed="rId3"/>
          <a:stretch>
            <a:fillRect/>
          </a:stretch>
        </p:blipFill>
        <p:spPr>
          <a:xfrm>
            <a:off x="6494184" y="6249699"/>
            <a:ext cx="6398381" cy="2723960"/>
          </a:xfrm>
          <a:prstGeom prst="rect">
            <a:avLst/>
          </a:prstGeom>
          <a:ln w="12700">
            <a:miter lim="400000"/>
          </a:ln>
        </p:spPr>
      </p:pic>
      <p:sp>
        <p:nvSpPr>
          <p:cNvPr id="305" name="Create and Format Tables in Excel"/>
          <p:cNvSpPr txBox="1">
            <a:spLocks noGrp="1"/>
          </p:cNvSpPr>
          <p:nvPr>
            <p:ph type="title"/>
          </p:nvPr>
        </p:nvSpPr>
        <p:spPr>
          <a:xfrm>
            <a:off x="952500" y="406400"/>
            <a:ext cx="11099800" cy="1592682"/>
          </a:xfrm>
          <a:prstGeom prst="rect">
            <a:avLst/>
          </a:prstGeom>
        </p:spPr>
        <p:txBody>
          <a:bodyPr/>
          <a:lstStyle>
            <a:lvl1pPr defTabSz="408940">
              <a:defRPr sz="5600"/>
            </a:lvl1pPr>
          </a:lstStyle>
          <a:p>
            <a:r>
              <a:t>Create and Format Tables in Excel</a:t>
            </a:r>
          </a:p>
        </p:txBody>
      </p:sp>
    </p:spTree>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 name="Modifying Tables in Excel"/>
          <p:cNvSpPr txBox="1">
            <a:spLocks noGrp="1"/>
          </p:cNvSpPr>
          <p:nvPr>
            <p:ph type="title"/>
          </p:nvPr>
        </p:nvSpPr>
        <p:spPr>
          <a:xfrm>
            <a:off x="952500" y="406400"/>
            <a:ext cx="11099800" cy="1689577"/>
          </a:xfrm>
          <a:prstGeom prst="rect">
            <a:avLst/>
          </a:prstGeom>
        </p:spPr>
        <p:txBody>
          <a:bodyPr>
            <a:normAutofit fontScale="90000"/>
          </a:bodyPr>
          <a:lstStyle>
            <a:lvl1pPr defTabSz="554990">
              <a:defRPr sz="7600"/>
            </a:lvl1pPr>
          </a:lstStyle>
          <a:p>
            <a:r>
              <a:t>Modifying Tables in Excel</a:t>
            </a:r>
          </a:p>
        </p:txBody>
      </p:sp>
      <p:sp>
        <p:nvSpPr>
          <p:cNvPr id="308" name="Adding and removing rows and columns to tables can be accomplished the same way as adding or removing rows and columns to other data.…"/>
          <p:cNvSpPr txBox="1">
            <a:spLocks noGrp="1"/>
          </p:cNvSpPr>
          <p:nvPr>
            <p:ph type="body" sz="half" idx="1"/>
          </p:nvPr>
        </p:nvSpPr>
        <p:spPr>
          <a:xfrm>
            <a:off x="942339" y="2310209"/>
            <a:ext cx="10800240" cy="3082212"/>
          </a:xfrm>
          <a:prstGeom prst="rect">
            <a:avLst/>
          </a:prstGeom>
        </p:spPr>
        <p:txBody>
          <a:bodyPr/>
          <a:lstStyle/>
          <a:p>
            <a:pPr marL="217170" indent="-217170" defTabSz="332993">
              <a:spcBef>
                <a:spcPts val="2100"/>
              </a:spcBef>
              <a:defRPr sz="1596"/>
            </a:pPr>
            <a:r>
              <a:t>Adding and removing rows and columns to tables can be accomplished the same way as adding or removing rows and columns to other data.</a:t>
            </a:r>
          </a:p>
          <a:p>
            <a:pPr marL="217170" indent="-217170" defTabSz="332993">
              <a:spcBef>
                <a:spcPts val="2100"/>
              </a:spcBef>
              <a:defRPr sz="1596"/>
            </a:pPr>
            <a:r>
              <a:t>To add a row between rows 3 and 4, simply select row 3, and on the </a:t>
            </a:r>
            <a:r>
              <a:rPr b="1">
                <a:latin typeface="Helvetica"/>
                <a:ea typeface="Helvetica"/>
                <a:cs typeface="Helvetica"/>
                <a:sym typeface="Helvetica"/>
              </a:rPr>
              <a:t>Design</a:t>
            </a:r>
            <a:r>
              <a:t> tab, in the </a:t>
            </a:r>
            <a:r>
              <a:rPr b="1">
                <a:latin typeface="Helvetica"/>
                <a:ea typeface="Helvetica"/>
                <a:cs typeface="Helvetica"/>
                <a:sym typeface="Helvetica"/>
              </a:rPr>
              <a:t>Cells</a:t>
            </a:r>
            <a:r>
              <a:t> group, select the </a:t>
            </a:r>
            <a:r>
              <a:rPr b="1">
                <a:latin typeface="Helvetica"/>
                <a:ea typeface="Helvetica"/>
                <a:cs typeface="Helvetica"/>
                <a:sym typeface="Helvetica"/>
              </a:rPr>
              <a:t>Insert</a:t>
            </a:r>
            <a:r>
              <a:t> drop-down arrow, and select </a:t>
            </a:r>
            <a:r>
              <a:rPr b="1">
                <a:latin typeface="Helvetica"/>
                <a:ea typeface="Helvetica"/>
                <a:cs typeface="Helvetica"/>
                <a:sym typeface="Helvetica"/>
              </a:rPr>
              <a:t>Insert Sheet Rows.</a:t>
            </a:r>
          </a:p>
          <a:p>
            <a:pPr marL="217170" indent="-217170" defTabSz="332993">
              <a:spcBef>
                <a:spcPts val="2100"/>
              </a:spcBef>
              <a:defRPr sz="1596"/>
            </a:pPr>
            <a:r>
              <a:t>To remove a column or row from a table, select the range of row(s)/column(s) you wish to delete, right click on an active range of rows/columns, and in the </a:t>
            </a:r>
            <a:r>
              <a:rPr b="1">
                <a:latin typeface="Helvetica"/>
                <a:ea typeface="Helvetica"/>
                <a:cs typeface="Helvetica"/>
                <a:sym typeface="Helvetica"/>
              </a:rPr>
              <a:t>Shortcut Menu</a:t>
            </a:r>
            <a:r>
              <a:t>, press </a:t>
            </a:r>
            <a:r>
              <a:rPr b="1">
                <a:latin typeface="Helvetica"/>
                <a:ea typeface="Helvetica"/>
                <a:cs typeface="Helvetica"/>
                <a:sym typeface="Helvetica"/>
              </a:rPr>
              <a:t>Delete.</a:t>
            </a:r>
          </a:p>
          <a:p>
            <a:pPr marL="217170" indent="-217170" defTabSz="332993">
              <a:spcBef>
                <a:spcPts val="2100"/>
              </a:spcBef>
              <a:defRPr sz="1596"/>
            </a:pPr>
            <a:r>
              <a:t>Tip: While there is a also </a:t>
            </a:r>
            <a:r>
              <a:rPr b="1">
                <a:latin typeface="Helvetica"/>
                <a:ea typeface="Helvetica"/>
                <a:cs typeface="Helvetica"/>
                <a:sym typeface="Helvetica"/>
              </a:rPr>
              <a:t>Delete </a:t>
            </a:r>
            <a:r>
              <a:t>drop-down arrow in the </a:t>
            </a:r>
            <a:r>
              <a:rPr b="1">
                <a:latin typeface="Helvetica"/>
                <a:ea typeface="Helvetica"/>
                <a:cs typeface="Helvetica"/>
                <a:sym typeface="Helvetica"/>
              </a:rPr>
              <a:t>Cells </a:t>
            </a:r>
            <a:r>
              <a:t>group, The </a:t>
            </a:r>
            <a:r>
              <a:rPr b="1">
                <a:latin typeface="Helvetica"/>
                <a:ea typeface="Helvetica"/>
                <a:cs typeface="Helvetica"/>
                <a:sym typeface="Helvetica"/>
              </a:rPr>
              <a:t>Shortcut Menu</a:t>
            </a:r>
            <a:r>
              <a:t> can be used to both </a:t>
            </a:r>
            <a:r>
              <a:rPr i="1">
                <a:latin typeface="Helvetica"/>
                <a:ea typeface="Helvetica"/>
                <a:cs typeface="Helvetica"/>
                <a:sym typeface="Helvetica"/>
              </a:rPr>
              <a:t>insert &amp; delete</a:t>
            </a:r>
            <a:r>
              <a:rPr b="1" i="1">
                <a:latin typeface="Helvetica"/>
                <a:ea typeface="Helvetica"/>
                <a:cs typeface="Helvetica"/>
                <a:sym typeface="Helvetica"/>
              </a:rPr>
              <a:t> </a:t>
            </a:r>
            <a:r>
              <a:t>rows/columns. </a:t>
            </a:r>
          </a:p>
        </p:txBody>
      </p:sp>
      <p:pic>
        <p:nvPicPr>
          <p:cNvPr id="309" name="Screen Shot 2019-12-13 at 3.50.12 PM.png" descr="Screen Shot 2019-12-13 at 3.50.12 PM.png"/>
          <p:cNvPicPr>
            <a:picLocks noChangeAspect="1"/>
          </p:cNvPicPr>
          <p:nvPr/>
        </p:nvPicPr>
        <p:blipFill>
          <a:blip r:embed="rId2"/>
          <a:stretch>
            <a:fillRect/>
          </a:stretch>
        </p:blipFill>
        <p:spPr>
          <a:xfrm>
            <a:off x="1345941" y="5606652"/>
            <a:ext cx="10472316" cy="3177499"/>
          </a:xfrm>
          <a:prstGeom prst="rect">
            <a:avLst/>
          </a:prstGeom>
          <a:ln w="12700">
            <a:miter lim="400000"/>
          </a:ln>
        </p:spPr>
      </p:pic>
    </p:spTree>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1" name="To configure table style options, on the Design tab, in the Table Style Options group, select which configurations you’d like enabled.…"/>
          <p:cNvSpPr txBox="1">
            <a:spLocks noGrp="1"/>
          </p:cNvSpPr>
          <p:nvPr>
            <p:ph type="body" sz="quarter" idx="1"/>
          </p:nvPr>
        </p:nvSpPr>
        <p:spPr>
          <a:xfrm>
            <a:off x="927893" y="2657073"/>
            <a:ext cx="10566401" cy="2155112"/>
          </a:xfrm>
          <a:prstGeom prst="rect">
            <a:avLst/>
          </a:prstGeom>
        </p:spPr>
        <p:txBody>
          <a:bodyPr/>
          <a:lstStyle/>
          <a:p>
            <a:pPr marL="217170" indent="-217170" defTabSz="332993">
              <a:spcBef>
                <a:spcPts val="2100"/>
              </a:spcBef>
              <a:defRPr sz="1596"/>
            </a:pPr>
            <a:r>
              <a:t>To configure table style options, on the </a:t>
            </a:r>
            <a:r>
              <a:rPr b="1">
                <a:latin typeface="Helvetica"/>
                <a:ea typeface="Helvetica"/>
                <a:cs typeface="Helvetica"/>
                <a:sym typeface="Helvetica"/>
              </a:rPr>
              <a:t>Design </a:t>
            </a:r>
            <a:r>
              <a:t>tab, in the </a:t>
            </a:r>
            <a:r>
              <a:rPr b="1">
                <a:latin typeface="Helvetica"/>
                <a:ea typeface="Helvetica"/>
                <a:cs typeface="Helvetica"/>
                <a:sym typeface="Helvetica"/>
              </a:rPr>
              <a:t>Table Style Options</a:t>
            </a:r>
            <a:r>
              <a:t> group, select which configurations you’d like enabled.</a:t>
            </a:r>
          </a:p>
          <a:p>
            <a:pPr marL="217170" indent="-217170" defTabSz="332993">
              <a:spcBef>
                <a:spcPts val="2100"/>
              </a:spcBef>
              <a:defRPr sz="1596"/>
            </a:pPr>
            <a:r>
              <a:t>For example, if you wanted to remove the </a:t>
            </a:r>
            <a:r>
              <a:rPr i="1">
                <a:latin typeface="Helvetica"/>
                <a:ea typeface="Helvetica"/>
                <a:cs typeface="Helvetica"/>
                <a:sym typeface="Helvetica"/>
              </a:rPr>
              <a:t>Header Row</a:t>
            </a:r>
            <a:r>
              <a:rPr b="1" i="1">
                <a:latin typeface="Helvetica"/>
                <a:ea typeface="Helvetica"/>
                <a:cs typeface="Helvetica"/>
                <a:sym typeface="Helvetica"/>
              </a:rPr>
              <a:t> </a:t>
            </a:r>
            <a:r>
              <a:t>from the table, uncheck the </a:t>
            </a:r>
            <a:r>
              <a:rPr b="1">
                <a:latin typeface="Helvetica"/>
                <a:ea typeface="Helvetica"/>
                <a:cs typeface="Helvetica"/>
                <a:sym typeface="Helvetica"/>
              </a:rPr>
              <a:t>Header Row</a:t>
            </a:r>
            <a:r>
              <a:t> box in the </a:t>
            </a:r>
            <a:r>
              <a:rPr b="1">
                <a:latin typeface="Helvetica"/>
                <a:ea typeface="Helvetica"/>
                <a:cs typeface="Helvetica"/>
                <a:sym typeface="Helvetica"/>
              </a:rPr>
              <a:t>Table Style Options</a:t>
            </a:r>
            <a:r>
              <a:t> group</a:t>
            </a:r>
          </a:p>
          <a:p>
            <a:pPr marL="217170" indent="-217170" defTabSz="332993">
              <a:spcBef>
                <a:spcPts val="2100"/>
              </a:spcBef>
              <a:defRPr sz="1596"/>
            </a:pPr>
            <a:r>
              <a:t>You can also add other configurations, such as adding a </a:t>
            </a:r>
            <a:r>
              <a:rPr i="1">
                <a:latin typeface="Helvetica"/>
                <a:ea typeface="Helvetica"/>
                <a:cs typeface="Helvetica"/>
                <a:sym typeface="Helvetica"/>
              </a:rPr>
              <a:t>Total</a:t>
            </a:r>
            <a:r>
              <a:rPr b="1" i="1">
                <a:latin typeface="Helvetica"/>
                <a:ea typeface="Helvetica"/>
                <a:cs typeface="Helvetica"/>
                <a:sym typeface="Helvetica"/>
              </a:rPr>
              <a:t> </a:t>
            </a:r>
            <a:r>
              <a:rPr i="1">
                <a:latin typeface="Helvetica"/>
                <a:ea typeface="Helvetica"/>
                <a:cs typeface="Helvetica"/>
                <a:sym typeface="Helvetica"/>
              </a:rPr>
              <a:t>Row</a:t>
            </a:r>
            <a:r>
              <a:rPr b="1" i="1">
                <a:latin typeface="Helvetica"/>
                <a:ea typeface="Helvetica"/>
                <a:cs typeface="Helvetica"/>
                <a:sym typeface="Helvetica"/>
              </a:rPr>
              <a:t> </a:t>
            </a:r>
            <a:r>
              <a:t>to the table by checking the </a:t>
            </a:r>
            <a:r>
              <a:rPr b="1">
                <a:latin typeface="Helvetica"/>
                <a:ea typeface="Helvetica"/>
                <a:cs typeface="Helvetica"/>
                <a:sym typeface="Helvetica"/>
              </a:rPr>
              <a:t>Total Row</a:t>
            </a:r>
            <a:r>
              <a:t> box in the </a:t>
            </a:r>
            <a:r>
              <a:rPr b="1">
                <a:latin typeface="Helvetica"/>
                <a:ea typeface="Helvetica"/>
                <a:cs typeface="Helvetica"/>
                <a:sym typeface="Helvetica"/>
              </a:rPr>
              <a:t>Table Style Options</a:t>
            </a:r>
            <a:r>
              <a:t> group.</a:t>
            </a:r>
          </a:p>
        </p:txBody>
      </p:sp>
      <p:sp>
        <p:nvSpPr>
          <p:cNvPr id="312" name="Modifying Tables in Excel"/>
          <p:cNvSpPr txBox="1">
            <a:spLocks noGrp="1"/>
          </p:cNvSpPr>
          <p:nvPr>
            <p:ph type="title"/>
          </p:nvPr>
        </p:nvSpPr>
        <p:spPr>
          <a:xfrm>
            <a:off x="952500" y="406400"/>
            <a:ext cx="11099800" cy="1689577"/>
          </a:xfrm>
          <a:prstGeom prst="rect">
            <a:avLst/>
          </a:prstGeom>
        </p:spPr>
        <p:txBody>
          <a:bodyPr>
            <a:normAutofit fontScale="90000"/>
          </a:bodyPr>
          <a:lstStyle>
            <a:lvl1pPr defTabSz="554990">
              <a:defRPr sz="7600"/>
            </a:lvl1pPr>
          </a:lstStyle>
          <a:p>
            <a:r>
              <a:t>Modifying Tables in Excel</a:t>
            </a:r>
          </a:p>
        </p:txBody>
      </p:sp>
      <p:pic>
        <p:nvPicPr>
          <p:cNvPr id="313" name="Screen Shot 2019-12-14 at 1.37.23 AM.png" descr="Screen Shot 2019-12-14 at 1.37.23 AM.png"/>
          <p:cNvPicPr>
            <a:picLocks noChangeAspect="1"/>
          </p:cNvPicPr>
          <p:nvPr/>
        </p:nvPicPr>
        <p:blipFill>
          <a:blip r:embed="rId2"/>
          <a:stretch>
            <a:fillRect/>
          </a:stretch>
        </p:blipFill>
        <p:spPr>
          <a:xfrm>
            <a:off x="933489" y="4988282"/>
            <a:ext cx="10566401" cy="4229101"/>
          </a:xfrm>
          <a:prstGeom prst="rect">
            <a:avLst/>
          </a:prstGeom>
          <a:ln w="12700">
            <a:miter lim="400000"/>
          </a:ln>
        </p:spPr>
      </p:pic>
      <p:sp>
        <p:nvSpPr>
          <p:cNvPr id="314" name="Arrow 11"/>
          <p:cNvSpPr/>
          <p:nvPr/>
        </p:nvSpPr>
        <p:spPr>
          <a:xfrm>
            <a:off x="5848044" y="5151264"/>
            <a:ext cx="905940" cy="682090"/>
          </a:xfrm>
          <a:custGeom>
            <a:avLst/>
            <a:gdLst/>
            <a:ahLst/>
            <a:cxnLst>
              <a:cxn ang="0">
                <a:pos x="wd2" y="hd2"/>
              </a:cxn>
              <a:cxn ang="5400000">
                <a:pos x="wd2" y="hd2"/>
              </a:cxn>
              <a:cxn ang="10800000">
                <a:pos x="wd2" y="hd2"/>
              </a:cxn>
              <a:cxn ang="16200000">
                <a:pos x="wd2" y="hd2"/>
              </a:cxn>
            </a:cxnLst>
            <a:rect l="0" t="0" r="r" b="b"/>
            <a:pathLst>
              <a:path w="21600" h="21600" extrusionOk="0">
                <a:moveTo>
                  <a:pt x="13469" y="0"/>
                </a:moveTo>
                <a:cubicBezTo>
                  <a:pt x="13010" y="0"/>
                  <a:pt x="12551" y="232"/>
                  <a:pt x="12200" y="697"/>
                </a:cubicBezTo>
                <a:cubicBezTo>
                  <a:pt x="11500" y="1626"/>
                  <a:pt x="11500" y="3135"/>
                  <a:pt x="12200" y="4065"/>
                </a:cubicBezTo>
                <a:lnTo>
                  <a:pt x="15479" y="8419"/>
                </a:lnTo>
                <a:lnTo>
                  <a:pt x="1793" y="8419"/>
                </a:lnTo>
                <a:cubicBezTo>
                  <a:pt x="802" y="8419"/>
                  <a:pt x="0" y="9485"/>
                  <a:pt x="0" y="10800"/>
                </a:cubicBezTo>
                <a:cubicBezTo>
                  <a:pt x="0" y="12115"/>
                  <a:pt x="802" y="13181"/>
                  <a:pt x="1793" y="13181"/>
                </a:cubicBezTo>
                <a:lnTo>
                  <a:pt x="15479" y="13181"/>
                </a:lnTo>
                <a:lnTo>
                  <a:pt x="12200" y="17535"/>
                </a:lnTo>
                <a:cubicBezTo>
                  <a:pt x="11500" y="18465"/>
                  <a:pt x="11500" y="19974"/>
                  <a:pt x="12200" y="20903"/>
                </a:cubicBezTo>
                <a:cubicBezTo>
                  <a:pt x="12551" y="21368"/>
                  <a:pt x="13010" y="21600"/>
                  <a:pt x="13469" y="21600"/>
                </a:cubicBezTo>
                <a:cubicBezTo>
                  <a:pt x="13927" y="21600"/>
                  <a:pt x="14387" y="21368"/>
                  <a:pt x="14737" y="20903"/>
                </a:cubicBezTo>
                <a:lnTo>
                  <a:pt x="21074" y="12484"/>
                </a:lnTo>
                <a:cubicBezTo>
                  <a:pt x="21424" y="12019"/>
                  <a:pt x="21600" y="11409"/>
                  <a:pt x="21600" y="10800"/>
                </a:cubicBezTo>
                <a:cubicBezTo>
                  <a:pt x="21600" y="10191"/>
                  <a:pt x="21424" y="9581"/>
                  <a:pt x="21074" y="9116"/>
                </a:cubicBezTo>
                <a:lnTo>
                  <a:pt x="14737" y="697"/>
                </a:lnTo>
                <a:cubicBezTo>
                  <a:pt x="14387" y="232"/>
                  <a:pt x="13927" y="0"/>
                  <a:pt x="13469" y="0"/>
                </a:cubicBezTo>
                <a:close/>
              </a:path>
            </a:pathLst>
          </a:custGeom>
          <a:gradFill>
            <a:gsLst>
              <a:gs pos="0">
                <a:schemeClr val="accent1"/>
              </a:gs>
              <a:gs pos="100000">
                <a:schemeClr val="accent1">
                  <a:hueOff val="321133"/>
                  <a:satOff val="-12043"/>
                  <a:lumOff val="-7113"/>
                </a:schemeClr>
              </a:gs>
            </a:gsLst>
            <a:lin ang="5400000"/>
          </a:gradFill>
          <a:ln w="12700">
            <a:miter lim="400000"/>
          </a:ln>
          <a:effectLst>
            <a:outerShdw blurRad="76200" dir="18900000" rotWithShape="0">
              <a:srgbClr val="000000">
                <a:alpha val="80000"/>
              </a:srgbClr>
            </a:outerShdw>
          </a:effectLst>
        </p:spPr>
        <p:txBody>
          <a:bodyPr lIns="50800" tIns="50800" rIns="50800" bIns="50800" anchor="ctr"/>
          <a:lstStyle/>
          <a:p>
            <a:pPr>
              <a:defRPr sz="2400">
                <a:effectLst>
                  <a:outerShdw blurRad="25400" dist="23998" dir="2700000" rotWithShape="0">
                    <a:srgbClr val="000000">
                      <a:alpha val="31034"/>
                    </a:srgbClr>
                  </a:outerShdw>
                </a:effectLst>
              </a:defRPr>
            </a:pPr>
            <a:endParaRP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Inserting &amp; Removing Hyperlinks"/>
          <p:cNvSpPr txBox="1">
            <a:spLocks noGrp="1"/>
          </p:cNvSpPr>
          <p:nvPr>
            <p:ph type="title"/>
          </p:nvPr>
        </p:nvSpPr>
        <p:spPr>
          <a:prstGeom prst="rect">
            <a:avLst/>
          </a:prstGeom>
        </p:spPr>
        <p:txBody>
          <a:bodyPr/>
          <a:lstStyle>
            <a:lvl1pPr>
              <a:defRPr sz="5900"/>
            </a:lvl1pPr>
          </a:lstStyle>
          <a:p>
            <a:r>
              <a:t>Inserting &amp; Removing Hyperlinks</a:t>
            </a:r>
          </a:p>
        </p:txBody>
      </p:sp>
      <p:sp>
        <p:nvSpPr>
          <p:cNvPr id="130" name="To insert a Hyperlink into Excel, click the cell, object, or other cell element you want to add the link to. On the Insert tab, in the Links group, select Hyperlink.…"/>
          <p:cNvSpPr txBox="1">
            <a:spLocks noGrp="1"/>
          </p:cNvSpPr>
          <p:nvPr>
            <p:ph type="body" sz="half" idx="1"/>
          </p:nvPr>
        </p:nvSpPr>
        <p:spPr>
          <a:prstGeom prst="rect">
            <a:avLst/>
          </a:prstGeom>
        </p:spPr>
        <p:txBody>
          <a:bodyPr/>
          <a:lstStyle/>
          <a:p>
            <a:pPr marL="304800" indent="-304800" defTabSz="467359">
              <a:spcBef>
                <a:spcPts val="3000"/>
              </a:spcBef>
              <a:defRPr sz="2240"/>
            </a:pPr>
            <a:r>
              <a:t>To insert a Hyperlink into Excel, click the cell, object, or other cell element you want to add the link to. On the </a:t>
            </a:r>
            <a:r>
              <a:rPr b="1">
                <a:latin typeface="Helvetica"/>
                <a:ea typeface="Helvetica"/>
                <a:cs typeface="Helvetica"/>
                <a:sym typeface="Helvetica"/>
              </a:rPr>
              <a:t>Insert </a:t>
            </a:r>
            <a:r>
              <a:t>tab, in the </a:t>
            </a:r>
            <a:r>
              <a:rPr b="1">
                <a:latin typeface="Helvetica"/>
                <a:ea typeface="Helvetica"/>
                <a:cs typeface="Helvetica"/>
                <a:sym typeface="Helvetica"/>
              </a:rPr>
              <a:t>Links</a:t>
            </a:r>
            <a:r>
              <a:t> group, select </a:t>
            </a:r>
            <a:r>
              <a:rPr b="1">
                <a:latin typeface="Helvetica"/>
                <a:ea typeface="Helvetica"/>
                <a:cs typeface="Helvetica"/>
                <a:sym typeface="Helvetica"/>
              </a:rPr>
              <a:t>Hyperlink. </a:t>
            </a:r>
          </a:p>
          <a:p>
            <a:pPr marL="304800" indent="-304800" defTabSz="467359">
              <a:spcBef>
                <a:spcPts val="3000"/>
              </a:spcBef>
              <a:defRPr sz="2240"/>
            </a:pPr>
            <a:r>
              <a:t>You can also press </a:t>
            </a:r>
            <a:r>
              <a:rPr b="1">
                <a:latin typeface="Helvetica"/>
                <a:ea typeface="Helvetica"/>
                <a:cs typeface="Helvetica"/>
                <a:sym typeface="Helvetica"/>
              </a:rPr>
              <a:t>Ctrl-k.</a:t>
            </a:r>
          </a:p>
          <a:p>
            <a:pPr marL="304800" indent="-304800" defTabSz="467359">
              <a:spcBef>
                <a:spcPts val="3000"/>
              </a:spcBef>
              <a:defRPr sz="2240"/>
            </a:pPr>
            <a:r>
              <a:t>To remove a Hyperlink without deleting its associated element, right-click  the Hyperlink, and click </a:t>
            </a:r>
            <a:r>
              <a:rPr b="1">
                <a:latin typeface="Helvetica"/>
                <a:ea typeface="Helvetica"/>
                <a:cs typeface="Helvetica"/>
                <a:sym typeface="Helvetica"/>
              </a:rPr>
              <a:t>Remove Hyperlink</a:t>
            </a:r>
            <a:r>
              <a:t> on the shortcut menu.</a:t>
            </a:r>
          </a:p>
          <a:p>
            <a:pPr marL="304800" indent="-304800" defTabSz="467359">
              <a:spcBef>
                <a:spcPts val="3000"/>
              </a:spcBef>
              <a:defRPr sz="2240"/>
            </a:pPr>
            <a:r>
              <a:t>To Delete a Hyperlink and its associated element, right click the cell containing the Hyperlink, then press </a:t>
            </a:r>
            <a:r>
              <a:rPr b="1">
                <a:latin typeface="Helvetica"/>
                <a:ea typeface="Helvetica"/>
                <a:cs typeface="Helvetica"/>
                <a:sym typeface="Helvetica"/>
              </a:rPr>
              <a:t>Clear Contents</a:t>
            </a:r>
            <a:r>
              <a:t> on the shortcut menu. </a:t>
            </a:r>
          </a:p>
        </p:txBody>
      </p:sp>
      <p:pic>
        <p:nvPicPr>
          <p:cNvPr id="131" name="Screen Shot 2019-12-12 at 10.48.39 PM.png" descr="Screen Shot 2019-12-12 at 10.48.39 PM.png"/>
          <p:cNvPicPr>
            <a:picLocks/>
          </p:cNvPicPr>
          <p:nvPr/>
        </p:nvPicPr>
        <p:blipFill>
          <a:blip r:embed="rId2"/>
          <a:stretch>
            <a:fillRect/>
          </a:stretch>
        </p:blipFill>
        <p:spPr>
          <a:xfrm>
            <a:off x="6519347" y="2702238"/>
            <a:ext cx="6149798" cy="6063624"/>
          </a:xfrm>
          <a:prstGeom prst="rect">
            <a:avLst/>
          </a:prstGeom>
          <a:ln w="12700">
            <a:miter lim="400000"/>
          </a:ln>
        </p:spPr>
      </p:pic>
    </p:spTree>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6" name="To add a Total row to the table, on the Design tab, in the Table Style Options group, check the Total Row box. The table in Figure M1 contains a row containing weekly totals at the bottom of the table."/>
          <p:cNvSpPr txBox="1">
            <a:spLocks noGrp="1"/>
          </p:cNvSpPr>
          <p:nvPr>
            <p:ph type="body" sz="quarter" idx="1"/>
          </p:nvPr>
        </p:nvSpPr>
        <p:spPr>
          <a:xfrm>
            <a:off x="620930" y="2197457"/>
            <a:ext cx="3558740" cy="2880380"/>
          </a:xfrm>
          <a:prstGeom prst="rect">
            <a:avLst/>
          </a:prstGeom>
        </p:spPr>
        <p:txBody>
          <a:bodyPr/>
          <a:lstStyle/>
          <a:p>
            <a:pPr marL="281940" indent="-281940" defTabSz="432308">
              <a:spcBef>
                <a:spcPts val="2800"/>
              </a:spcBef>
              <a:defRPr sz="2072"/>
            </a:pPr>
            <a:r>
              <a:t>To add a </a:t>
            </a:r>
            <a:r>
              <a:rPr i="1">
                <a:latin typeface="Helvetica"/>
                <a:ea typeface="Helvetica"/>
                <a:cs typeface="Helvetica"/>
                <a:sym typeface="Helvetica"/>
              </a:rPr>
              <a:t>Total</a:t>
            </a:r>
            <a:r>
              <a:t> row to the table, on the </a:t>
            </a:r>
            <a:r>
              <a:rPr b="1">
                <a:latin typeface="Helvetica"/>
                <a:ea typeface="Helvetica"/>
                <a:cs typeface="Helvetica"/>
                <a:sym typeface="Helvetica"/>
              </a:rPr>
              <a:t>Design</a:t>
            </a:r>
            <a:r>
              <a:t> tab, in the </a:t>
            </a:r>
            <a:r>
              <a:rPr b="1">
                <a:latin typeface="Helvetica"/>
                <a:ea typeface="Helvetica"/>
                <a:cs typeface="Helvetica"/>
                <a:sym typeface="Helvetica"/>
              </a:rPr>
              <a:t>Table Style Options</a:t>
            </a:r>
            <a:r>
              <a:t> group, check the </a:t>
            </a:r>
            <a:r>
              <a:rPr i="1">
                <a:latin typeface="Helvetica"/>
                <a:ea typeface="Helvetica"/>
                <a:cs typeface="Helvetica"/>
                <a:sym typeface="Helvetica"/>
              </a:rPr>
              <a:t>Total Row</a:t>
            </a:r>
            <a:r>
              <a:t> box. The table in Figure M1 contains a row containing weekly totals at the bottom of the table.</a:t>
            </a:r>
          </a:p>
        </p:txBody>
      </p:sp>
      <p:pic>
        <p:nvPicPr>
          <p:cNvPr id="317" name="Screen Shot 2019-12-14 at 1.43.27 AM.png" descr="Screen Shot 2019-12-14 at 1.43.27 AM.png"/>
          <p:cNvPicPr>
            <a:picLocks noChangeAspect="1"/>
          </p:cNvPicPr>
          <p:nvPr/>
        </p:nvPicPr>
        <p:blipFill>
          <a:blip r:embed="rId2"/>
          <a:stretch>
            <a:fillRect/>
          </a:stretch>
        </p:blipFill>
        <p:spPr>
          <a:xfrm>
            <a:off x="4344233" y="2121068"/>
            <a:ext cx="7338934" cy="2880381"/>
          </a:xfrm>
          <a:prstGeom prst="rect">
            <a:avLst/>
          </a:prstGeom>
          <a:ln w="12700">
            <a:miter lim="400000"/>
          </a:ln>
        </p:spPr>
      </p:pic>
      <p:sp>
        <p:nvSpPr>
          <p:cNvPr id="318" name="Modifying Tables in Excel"/>
          <p:cNvSpPr txBox="1">
            <a:spLocks noGrp="1"/>
          </p:cNvSpPr>
          <p:nvPr>
            <p:ph type="title"/>
          </p:nvPr>
        </p:nvSpPr>
        <p:spPr>
          <a:xfrm>
            <a:off x="952500" y="406400"/>
            <a:ext cx="11099800" cy="1689577"/>
          </a:xfrm>
          <a:prstGeom prst="rect">
            <a:avLst/>
          </a:prstGeom>
        </p:spPr>
        <p:txBody>
          <a:bodyPr>
            <a:normAutofit fontScale="90000"/>
          </a:bodyPr>
          <a:lstStyle>
            <a:lvl1pPr defTabSz="554990">
              <a:defRPr sz="7600"/>
            </a:lvl1pPr>
          </a:lstStyle>
          <a:p>
            <a:r>
              <a:t>Modifying Tables in Excel</a:t>
            </a:r>
          </a:p>
        </p:txBody>
      </p:sp>
      <p:sp>
        <p:nvSpPr>
          <p:cNvPr id="319" name="Figure M1"/>
          <p:cNvSpPr txBox="1"/>
          <p:nvPr/>
        </p:nvSpPr>
        <p:spPr>
          <a:xfrm>
            <a:off x="11699897" y="3370758"/>
            <a:ext cx="1116286" cy="381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defRPr sz="1800" b="1" i="1" u="sng">
                <a:latin typeface="Helvetica"/>
                <a:ea typeface="Helvetica"/>
                <a:cs typeface="Helvetica"/>
                <a:sym typeface="Helvetica"/>
              </a:defRPr>
            </a:pPr>
            <a:r>
              <a:rPr sz="1600"/>
              <a:t>Figure</a:t>
            </a:r>
            <a:r>
              <a:t> M1</a:t>
            </a:r>
          </a:p>
        </p:txBody>
      </p:sp>
      <p:sp>
        <p:nvSpPr>
          <p:cNvPr id="320" name="Arrow 11"/>
          <p:cNvSpPr/>
          <p:nvPr/>
        </p:nvSpPr>
        <p:spPr>
          <a:xfrm>
            <a:off x="7447395" y="2356060"/>
            <a:ext cx="841685" cy="633712"/>
          </a:xfrm>
          <a:custGeom>
            <a:avLst/>
            <a:gdLst/>
            <a:ahLst/>
            <a:cxnLst>
              <a:cxn ang="0">
                <a:pos x="wd2" y="hd2"/>
              </a:cxn>
              <a:cxn ang="5400000">
                <a:pos x="wd2" y="hd2"/>
              </a:cxn>
              <a:cxn ang="10800000">
                <a:pos x="wd2" y="hd2"/>
              </a:cxn>
              <a:cxn ang="16200000">
                <a:pos x="wd2" y="hd2"/>
              </a:cxn>
            </a:cxnLst>
            <a:rect l="0" t="0" r="r" b="b"/>
            <a:pathLst>
              <a:path w="21600" h="21600" extrusionOk="0">
                <a:moveTo>
                  <a:pt x="13469" y="0"/>
                </a:moveTo>
                <a:cubicBezTo>
                  <a:pt x="13010" y="0"/>
                  <a:pt x="12551" y="232"/>
                  <a:pt x="12200" y="697"/>
                </a:cubicBezTo>
                <a:cubicBezTo>
                  <a:pt x="11500" y="1626"/>
                  <a:pt x="11500" y="3135"/>
                  <a:pt x="12200" y="4065"/>
                </a:cubicBezTo>
                <a:lnTo>
                  <a:pt x="15479" y="8419"/>
                </a:lnTo>
                <a:lnTo>
                  <a:pt x="1793" y="8419"/>
                </a:lnTo>
                <a:cubicBezTo>
                  <a:pt x="802" y="8419"/>
                  <a:pt x="0" y="9485"/>
                  <a:pt x="0" y="10800"/>
                </a:cubicBezTo>
                <a:cubicBezTo>
                  <a:pt x="0" y="12115"/>
                  <a:pt x="802" y="13181"/>
                  <a:pt x="1793" y="13181"/>
                </a:cubicBezTo>
                <a:lnTo>
                  <a:pt x="15479" y="13181"/>
                </a:lnTo>
                <a:lnTo>
                  <a:pt x="12200" y="17535"/>
                </a:lnTo>
                <a:cubicBezTo>
                  <a:pt x="11500" y="18465"/>
                  <a:pt x="11500" y="19974"/>
                  <a:pt x="12200" y="20903"/>
                </a:cubicBezTo>
                <a:cubicBezTo>
                  <a:pt x="12551" y="21368"/>
                  <a:pt x="13010" y="21600"/>
                  <a:pt x="13469" y="21600"/>
                </a:cubicBezTo>
                <a:cubicBezTo>
                  <a:pt x="13927" y="21600"/>
                  <a:pt x="14387" y="21368"/>
                  <a:pt x="14737" y="20903"/>
                </a:cubicBezTo>
                <a:lnTo>
                  <a:pt x="21074" y="12484"/>
                </a:lnTo>
                <a:cubicBezTo>
                  <a:pt x="21424" y="12019"/>
                  <a:pt x="21600" y="11409"/>
                  <a:pt x="21600" y="10800"/>
                </a:cubicBezTo>
                <a:cubicBezTo>
                  <a:pt x="21600" y="10191"/>
                  <a:pt x="21424" y="9581"/>
                  <a:pt x="21074" y="9116"/>
                </a:cubicBezTo>
                <a:lnTo>
                  <a:pt x="14737" y="697"/>
                </a:lnTo>
                <a:cubicBezTo>
                  <a:pt x="14387" y="232"/>
                  <a:pt x="13927" y="0"/>
                  <a:pt x="13469" y="0"/>
                </a:cubicBezTo>
                <a:close/>
              </a:path>
            </a:pathLst>
          </a:custGeom>
          <a:gradFill>
            <a:gsLst>
              <a:gs pos="0">
                <a:schemeClr val="accent1"/>
              </a:gs>
              <a:gs pos="100000">
                <a:schemeClr val="accent1">
                  <a:hueOff val="321133"/>
                  <a:satOff val="-12043"/>
                  <a:lumOff val="-7113"/>
                </a:schemeClr>
              </a:gs>
            </a:gsLst>
            <a:lin ang="5400000"/>
          </a:gradFill>
          <a:ln w="12700">
            <a:miter lim="400000"/>
          </a:ln>
          <a:effectLst>
            <a:outerShdw blurRad="76200" dir="18900000" rotWithShape="0">
              <a:srgbClr val="000000">
                <a:alpha val="80000"/>
              </a:srgbClr>
            </a:outerShdw>
          </a:effectLst>
        </p:spPr>
        <p:txBody>
          <a:bodyPr lIns="50800" tIns="50800" rIns="50800" bIns="50800" anchor="ctr"/>
          <a:lstStyle/>
          <a:p>
            <a:pPr>
              <a:defRPr sz="2400">
                <a:effectLst>
                  <a:outerShdw blurRad="25400" dist="23998" dir="2700000" rotWithShape="0">
                    <a:srgbClr val="000000">
                      <a:alpha val="31034"/>
                    </a:srgbClr>
                  </a:outerShdw>
                </a:effectLst>
              </a:defRPr>
            </a:pPr>
            <a:endParaRPr/>
          </a:p>
        </p:txBody>
      </p:sp>
      <p:sp>
        <p:nvSpPr>
          <p:cNvPr id="321" name="To add any configurations to the Total row, simply click the drop-down arrow, shown in Figure M2, and select the configuration you wish to view."/>
          <p:cNvSpPr txBox="1"/>
          <p:nvPr/>
        </p:nvSpPr>
        <p:spPr>
          <a:xfrm>
            <a:off x="620930" y="5691941"/>
            <a:ext cx="3558740" cy="242429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lnSpcReduction="10000"/>
          </a:bodyPr>
          <a:lstStyle/>
          <a:p>
            <a:pPr marL="304800" indent="-304800" algn="l" defTabSz="467359">
              <a:spcBef>
                <a:spcPts val="3000"/>
              </a:spcBef>
              <a:buSzPct val="75000"/>
              <a:buChar char="•"/>
              <a:defRPr sz="2240"/>
            </a:pPr>
            <a:r>
              <a:t>To add any configurations to the </a:t>
            </a:r>
            <a:r>
              <a:rPr i="1">
                <a:latin typeface="Helvetica"/>
                <a:ea typeface="Helvetica"/>
                <a:cs typeface="Helvetica"/>
                <a:sym typeface="Helvetica"/>
              </a:rPr>
              <a:t>Total</a:t>
            </a:r>
            <a:r>
              <a:rPr b="1" i="1">
                <a:latin typeface="Helvetica"/>
                <a:ea typeface="Helvetica"/>
                <a:cs typeface="Helvetica"/>
                <a:sym typeface="Helvetica"/>
              </a:rPr>
              <a:t> </a:t>
            </a:r>
            <a:r>
              <a:t>row, simply click the drop-down arrow, shown in Figure M2, and select the configuration you wish to view.</a:t>
            </a:r>
          </a:p>
        </p:txBody>
      </p:sp>
      <p:pic>
        <p:nvPicPr>
          <p:cNvPr id="322" name="Screen Shot 2019-12-14 at 1.49.57 AM.png" descr="Screen Shot 2019-12-14 at 1.49.57 AM.png"/>
          <p:cNvPicPr>
            <a:picLocks noChangeAspect="1"/>
          </p:cNvPicPr>
          <p:nvPr/>
        </p:nvPicPr>
        <p:blipFill>
          <a:blip r:embed="rId3"/>
          <a:stretch>
            <a:fillRect/>
          </a:stretch>
        </p:blipFill>
        <p:spPr>
          <a:xfrm>
            <a:off x="4347795" y="5320894"/>
            <a:ext cx="5380915" cy="3166387"/>
          </a:xfrm>
          <a:prstGeom prst="rect">
            <a:avLst/>
          </a:prstGeom>
          <a:ln w="12700">
            <a:miter lim="400000"/>
          </a:ln>
        </p:spPr>
      </p:pic>
      <p:sp>
        <p:nvSpPr>
          <p:cNvPr id="323" name="Figure M2"/>
          <p:cNvSpPr txBox="1"/>
          <p:nvPr/>
        </p:nvSpPr>
        <p:spPr>
          <a:xfrm>
            <a:off x="9893274" y="6713587"/>
            <a:ext cx="1116286" cy="381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defRPr sz="1800" b="1" i="1" u="sng">
                <a:latin typeface="Helvetica"/>
                <a:ea typeface="Helvetica"/>
                <a:cs typeface="Helvetica"/>
                <a:sym typeface="Helvetica"/>
              </a:defRPr>
            </a:pPr>
            <a:r>
              <a:rPr sz="1600"/>
              <a:t>Figure</a:t>
            </a:r>
            <a:r>
              <a:t> M2</a:t>
            </a:r>
          </a:p>
        </p:txBody>
      </p:sp>
      <p:sp>
        <p:nvSpPr>
          <p:cNvPr id="324" name="Arrow 11"/>
          <p:cNvSpPr/>
          <p:nvPr/>
        </p:nvSpPr>
        <p:spPr>
          <a:xfrm rot="10800000">
            <a:off x="5572874" y="6404820"/>
            <a:ext cx="841686" cy="633713"/>
          </a:xfrm>
          <a:custGeom>
            <a:avLst/>
            <a:gdLst/>
            <a:ahLst/>
            <a:cxnLst>
              <a:cxn ang="0">
                <a:pos x="wd2" y="hd2"/>
              </a:cxn>
              <a:cxn ang="5400000">
                <a:pos x="wd2" y="hd2"/>
              </a:cxn>
              <a:cxn ang="10800000">
                <a:pos x="wd2" y="hd2"/>
              </a:cxn>
              <a:cxn ang="16200000">
                <a:pos x="wd2" y="hd2"/>
              </a:cxn>
            </a:cxnLst>
            <a:rect l="0" t="0" r="r" b="b"/>
            <a:pathLst>
              <a:path w="21600" h="21600" extrusionOk="0">
                <a:moveTo>
                  <a:pt x="13469" y="0"/>
                </a:moveTo>
                <a:cubicBezTo>
                  <a:pt x="13010" y="0"/>
                  <a:pt x="12551" y="232"/>
                  <a:pt x="12200" y="697"/>
                </a:cubicBezTo>
                <a:cubicBezTo>
                  <a:pt x="11500" y="1626"/>
                  <a:pt x="11500" y="3135"/>
                  <a:pt x="12200" y="4065"/>
                </a:cubicBezTo>
                <a:lnTo>
                  <a:pt x="15479" y="8419"/>
                </a:lnTo>
                <a:lnTo>
                  <a:pt x="1793" y="8419"/>
                </a:lnTo>
                <a:cubicBezTo>
                  <a:pt x="802" y="8419"/>
                  <a:pt x="0" y="9485"/>
                  <a:pt x="0" y="10800"/>
                </a:cubicBezTo>
                <a:cubicBezTo>
                  <a:pt x="0" y="12115"/>
                  <a:pt x="802" y="13181"/>
                  <a:pt x="1793" y="13181"/>
                </a:cubicBezTo>
                <a:lnTo>
                  <a:pt x="15479" y="13181"/>
                </a:lnTo>
                <a:lnTo>
                  <a:pt x="12200" y="17535"/>
                </a:lnTo>
                <a:cubicBezTo>
                  <a:pt x="11500" y="18465"/>
                  <a:pt x="11500" y="19974"/>
                  <a:pt x="12200" y="20903"/>
                </a:cubicBezTo>
                <a:cubicBezTo>
                  <a:pt x="12551" y="21368"/>
                  <a:pt x="13010" y="21600"/>
                  <a:pt x="13469" y="21600"/>
                </a:cubicBezTo>
                <a:cubicBezTo>
                  <a:pt x="13927" y="21600"/>
                  <a:pt x="14387" y="21368"/>
                  <a:pt x="14737" y="20903"/>
                </a:cubicBezTo>
                <a:lnTo>
                  <a:pt x="21074" y="12484"/>
                </a:lnTo>
                <a:cubicBezTo>
                  <a:pt x="21424" y="12019"/>
                  <a:pt x="21600" y="11409"/>
                  <a:pt x="21600" y="10800"/>
                </a:cubicBezTo>
                <a:cubicBezTo>
                  <a:pt x="21600" y="10191"/>
                  <a:pt x="21424" y="9581"/>
                  <a:pt x="21074" y="9116"/>
                </a:cubicBezTo>
                <a:lnTo>
                  <a:pt x="14737" y="697"/>
                </a:lnTo>
                <a:cubicBezTo>
                  <a:pt x="14387" y="232"/>
                  <a:pt x="13927" y="0"/>
                  <a:pt x="13469" y="0"/>
                </a:cubicBezTo>
                <a:close/>
              </a:path>
            </a:pathLst>
          </a:custGeom>
          <a:gradFill>
            <a:gsLst>
              <a:gs pos="0">
                <a:schemeClr val="accent1"/>
              </a:gs>
              <a:gs pos="100000">
                <a:schemeClr val="accent1">
                  <a:hueOff val="321133"/>
                  <a:satOff val="-12043"/>
                  <a:lumOff val="-7113"/>
                </a:schemeClr>
              </a:gs>
            </a:gsLst>
            <a:lin ang="5400000"/>
          </a:gradFill>
          <a:ln w="12700">
            <a:miter lim="400000"/>
          </a:ln>
          <a:effectLst>
            <a:outerShdw blurRad="76200" dir="18900000" rotWithShape="0">
              <a:srgbClr val="000000">
                <a:alpha val="80000"/>
              </a:srgbClr>
            </a:outerShdw>
          </a:effectLst>
        </p:spPr>
        <p:txBody>
          <a:bodyPr lIns="50800" tIns="50800" rIns="50800" bIns="50800" anchor="ctr"/>
          <a:lstStyle/>
          <a:p>
            <a:pPr>
              <a:defRPr sz="2400">
                <a:effectLst>
                  <a:outerShdw blurRad="25400" dist="23998" dir="2700000" rotWithShape="0">
                    <a:srgbClr val="000000">
                      <a:alpha val="31034"/>
                    </a:srgbClr>
                  </a:outerShdw>
                </a:effectLst>
              </a:defRPr>
            </a:pPr>
            <a:endParaRPr/>
          </a:p>
        </p:txBody>
      </p:sp>
    </p:spTree>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 name="Filtering &amp; Sorting Data in Excel"/>
          <p:cNvSpPr txBox="1">
            <a:spLocks noGrp="1"/>
          </p:cNvSpPr>
          <p:nvPr>
            <p:ph type="title"/>
          </p:nvPr>
        </p:nvSpPr>
        <p:spPr>
          <a:prstGeom prst="rect">
            <a:avLst/>
          </a:prstGeom>
        </p:spPr>
        <p:txBody>
          <a:bodyPr/>
          <a:lstStyle>
            <a:lvl1pPr>
              <a:defRPr sz="6100"/>
            </a:lvl1pPr>
          </a:lstStyle>
          <a:p>
            <a:r>
              <a:t>Filtering &amp; Sorting Data in Excel</a:t>
            </a:r>
          </a:p>
        </p:txBody>
      </p:sp>
      <p:sp>
        <p:nvSpPr>
          <p:cNvPr id="327" name="You can filter records in Excel by clicking the Sort &amp; Filter drop-down arrow, which is located on the Home tab, in the Editing group. Figure N1 shows that a filter has been added to the table."/>
          <p:cNvSpPr txBox="1">
            <a:spLocks noGrp="1"/>
          </p:cNvSpPr>
          <p:nvPr>
            <p:ph type="body" sz="quarter" idx="1"/>
          </p:nvPr>
        </p:nvSpPr>
        <p:spPr>
          <a:xfrm>
            <a:off x="383540" y="3002756"/>
            <a:ext cx="5334001" cy="2359184"/>
          </a:xfrm>
          <a:prstGeom prst="rect">
            <a:avLst/>
          </a:prstGeom>
        </p:spPr>
        <p:txBody>
          <a:bodyPr/>
          <a:lstStyle/>
          <a:p>
            <a:pPr marL="323850" indent="-323850" defTabSz="496570">
              <a:spcBef>
                <a:spcPts val="3200"/>
              </a:spcBef>
              <a:defRPr sz="2380"/>
            </a:pPr>
            <a:r>
              <a:t>You can filter records in Excel by clicking the </a:t>
            </a:r>
            <a:r>
              <a:rPr b="1">
                <a:latin typeface="Helvetica"/>
                <a:ea typeface="Helvetica"/>
                <a:cs typeface="Helvetica"/>
                <a:sym typeface="Helvetica"/>
              </a:rPr>
              <a:t>Sort &amp; Filter</a:t>
            </a:r>
            <a:r>
              <a:t> drop-down arrow, which is located on the </a:t>
            </a:r>
            <a:r>
              <a:rPr b="1">
                <a:latin typeface="Helvetica"/>
                <a:ea typeface="Helvetica"/>
                <a:cs typeface="Helvetica"/>
                <a:sym typeface="Helvetica"/>
              </a:rPr>
              <a:t>Home</a:t>
            </a:r>
            <a:r>
              <a:t> tab, in the </a:t>
            </a:r>
            <a:r>
              <a:rPr b="1">
                <a:latin typeface="Helvetica"/>
                <a:ea typeface="Helvetica"/>
                <a:cs typeface="Helvetica"/>
                <a:sym typeface="Helvetica"/>
              </a:rPr>
              <a:t>Editing</a:t>
            </a:r>
            <a:r>
              <a:t> group. Figure N1 shows that a filter has been added to the table.</a:t>
            </a:r>
          </a:p>
        </p:txBody>
      </p:sp>
      <p:pic>
        <p:nvPicPr>
          <p:cNvPr id="328" name="Screen Shot 2019-12-14 at 2.09.49 AM.png" descr="Screen Shot 2019-12-14 at 2.09.49 AM.png"/>
          <p:cNvPicPr>
            <a:picLocks noChangeAspect="1"/>
          </p:cNvPicPr>
          <p:nvPr/>
        </p:nvPicPr>
        <p:blipFill>
          <a:blip r:embed="rId2"/>
          <a:stretch>
            <a:fillRect/>
          </a:stretch>
        </p:blipFill>
        <p:spPr>
          <a:xfrm>
            <a:off x="2727083" y="5837396"/>
            <a:ext cx="7550634" cy="3728224"/>
          </a:xfrm>
          <a:prstGeom prst="rect">
            <a:avLst/>
          </a:prstGeom>
          <a:ln w="12700">
            <a:miter lim="400000"/>
          </a:ln>
        </p:spPr>
      </p:pic>
      <p:sp>
        <p:nvSpPr>
          <p:cNvPr id="329" name="Figure N1"/>
          <p:cNvSpPr txBox="1"/>
          <p:nvPr/>
        </p:nvSpPr>
        <p:spPr>
          <a:xfrm>
            <a:off x="5625269" y="5240020"/>
            <a:ext cx="1754262" cy="533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2800" b="1" i="1" u="sng">
                <a:latin typeface="Helvetica"/>
                <a:ea typeface="Helvetica"/>
                <a:cs typeface="Helvetica"/>
                <a:sym typeface="Helvetica"/>
              </a:defRPr>
            </a:lvl1pPr>
          </a:lstStyle>
          <a:p>
            <a:r>
              <a:t>Figure N1</a:t>
            </a:r>
          </a:p>
        </p:txBody>
      </p:sp>
    </p:spTree>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1" name="Figure N2 shows a filter being enabled to only show data on the table from U.S. Bonds &amp; U.S. Equities."/>
          <p:cNvSpPr txBox="1">
            <a:spLocks noGrp="1"/>
          </p:cNvSpPr>
          <p:nvPr>
            <p:ph type="body" sz="quarter" idx="1"/>
          </p:nvPr>
        </p:nvSpPr>
        <p:spPr>
          <a:xfrm>
            <a:off x="810259" y="2702560"/>
            <a:ext cx="4211879" cy="2604890"/>
          </a:xfrm>
          <a:prstGeom prst="rect">
            <a:avLst/>
          </a:prstGeom>
        </p:spPr>
        <p:txBody>
          <a:bodyPr/>
          <a:lstStyle/>
          <a:p>
            <a:r>
              <a:t>Figure N2 shows a filter being enabled to only show data on the table from </a:t>
            </a:r>
            <a:r>
              <a:rPr i="1">
                <a:latin typeface="Helvetica"/>
                <a:ea typeface="Helvetica"/>
                <a:cs typeface="Helvetica"/>
                <a:sym typeface="Helvetica"/>
              </a:rPr>
              <a:t>U.S. Bonds</a:t>
            </a:r>
            <a:r>
              <a:rPr b="1" i="1">
                <a:latin typeface="Helvetica"/>
                <a:ea typeface="Helvetica"/>
                <a:cs typeface="Helvetica"/>
                <a:sym typeface="Helvetica"/>
              </a:rPr>
              <a:t> </a:t>
            </a:r>
            <a:r>
              <a:rPr i="1">
                <a:latin typeface="Helvetica"/>
                <a:ea typeface="Helvetica"/>
                <a:cs typeface="Helvetica"/>
                <a:sym typeface="Helvetica"/>
              </a:rPr>
              <a:t>&amp; U.S. Equities</a:t>
            </a:r>
            <a:r>
              <a:t>.</a:t>
            </a:r>
          </a:p>
        </p:txBody>
      </p:sp>
      <p:pic>
        <p:nvPicPr>
          <p:cNvPr id="332" name="Screen Shot 2019-12-14 at 2.13.08 AM.png" descr="Screen Shot 2019-12-14 at 2.13.08 AM.png"/>
          <p:cNvPicPr>
            <a:picLocks noChangeAspect="1"/>
          </p:cNvPicPr>
          <p:nvPr/>
        </p:nvPicPr>
        <p:blipFill>
          <a:blip r:embed="rId2"/>
          <a:stretch>
            <a:fillRect/>
          </a:stretch>
        </p:blipFill>
        <p:spPr>
          <a:xfrm>
            <a:off x="5648764" y="2156346"/>
            <a:ext cx="3260926" cy="3977867"/>
          </a:xfrm>
          <a:prstGeom prst="rect">
            <a:avLst/>
          </a:prstGeom>
          <a:ln w="12700">
            <a:miter lim="400000"/>
          </a:ln>
        </p:spPr>
      </p:pic>
      <p:sp>
        <p:nvSpPr>
          <p:cNvPr id="333" name="Figure N2"/>
          <p:cNvSpPr txBox="1"/>
          <p:nvPr/>
        </p:nvSpPr>
        <p:spPr>
          <a:xfrm>
            <a:off x="6402096" y="6352540"/>
            <a:ext cx="1754262" cy="533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2800" b="1" i="1" u="sng">
                <a:latin typeface="Helvetica"/>
                <a:ea typeface="Helvetica"/>
                <a:cs typeface="Helvetica"/>
                <a:sym typeface="Helvetica"/>
              </a:defRPr>
            </a:lvl1pPr>
          </a:lstStyle>
          <a:p>
            <a:r>
              <a:t>Figure N2</a:t>
            </a:r>
          </a:p>
        </p:txBody>
      </p:sp>
      <p:sp>
        <p:nvSpPr>
          <p:cNvPr id="334" name="Filtering &amp; Sorting Data in Excel"/>
          <p:cNvSpPr txBox="1">
            <a:spLocks noGrp="1"/>
          </p:cNvSpPr>
          <p:nvPr>
            <p:ph type="title"/>
          </p:nvPr>
        </p:nvSpPr>
        <p:spPr>
          <a:prstGeom prst="rect">
            <a:avLst/>
          </a:prstGeom>
        </p:spPr>
        <p:txBody>
          <a:bodyPr/>
          <a:lstStyle>
            <a:lvl1pPr>
              <a:defRPr sz="6100"/>
            </a:lvl1pPr>
          </a:lstStyle>
          <a:p>
            <a:r>
              <a:t>Filtering &amp; Sorting Data in Excel</a:t>
            </a:r>
          </a:p>
        </p:txBody>
      </p:sp>
      <p:sp>
        <p:nvSpPr>
          <p:cNvPr id="335" name="Figure N3 shows the effect that enabling the selected filters has on the table."/>
          <p:cNvSpPr txBox="1"/>
          <p:nvPr/>
        </p:nvSpPr>
        <p:spPr>
          <a:xfrm>
            <a:off x="810259" y="5948679"/>
            <a:ext cx="4211879" cy="26048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marL="381000" indent="-381000" algn="l">
              <a:spcBef>
                <a:spcPts val="3800"/>
              </a:spcBef>
              <a:buSzPct val="75000"/>
              <a:buChar char="•"/>
              <a:defRPr sz="2800"/>
            </a:lvl1pPr>
          </a:lstStyle>
          <a:p>
            <a:r>
              <a:t>Figure N3 shows the effect that enabling the selected filters has on the table. </a:t>
            </a:r>
          </a:p>
        </p:txBody>
      </p:sp>
      <p:pic>
        <p:nvPicPr>
          <p:cNvPr id="336" name="Screen Shot 2019-12-14 at 2.19.15 AM.png" descr="Screen Shot 2019-12-14 at 2.19.15 AM.png"/>
          <p:cNvPicPr>
            <a:picLocks noChangeAspect="1"/>
          </p:cNvPicPr>
          <p:nvPr/>
        </p:nvPicPr>
        <p:blipFill>
          <a:blip r:embed="rId3"/>
          <a:stretch>
            <a:fillRect/>
          </a:stretch>
        </p:blipFill>
        <p:spPr>
          <a:xfrm>
            <a:off x="9424557" y="3646758"/>
            <a:ext cx="3414627" cy="2460084"/>
          </a:xfrm>
          <a:prstGeom prst="rect">
            <a:avLst/>
          </a:prstGeom>
          <a:ln w="12700">
            <a:miter lim="400000"/>
          </a:ln>
        </p:spPr>
      </p:pic>
      <p:sp>
        <p:nvSpPr>
          <p:cNvPr id="337" name="Figure N3"/>
          <p:cNvSpPr txBox="1"/>
          <p:nvPr/>
        </p:nvSpPr>
        <p:spPr>
          <a:xfrm>
            <a:off x="10254739" y="6266180"/>
            <a:ext cx="1754263" cy="533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2800" b="1" i="1" u="sng">
                <a:latin typeface="Helvetica"/>
                <a:ea typeface="Helvetica"/>
                <a:cs typeface="Helvetica"/>
                <a:sym typeface="Helvetica"/>
              </a:defRPr>
            </a:lvl1pPr>
          </a:lstStyle>
          <a:p>
            <a:r>
              <a:t>Figure N3</a:t>
            </a:r>
          </a:p>
        </p:txBody>
      </p:sp>
    </p:spTree>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9" name="To sort data by multiple Columns in Excel, click the Sort &amp; Filter drop-down arrow, located on the Home tab, in the Editing group. Next, select Custom Sort. The Sort dialogue box opens, allowing you to configure how your data is sorted.…"/>
          <p:cNvSpPr txBox="1">
            <a:spLocks noGrp="1"/>
          </p:cNvSpPr>
          <p:nvPr>
            <p:ph type="body" sz="half" idx="1"/>
          </p:nvPr>
        </p:nvSpPr>
        <p:spPr>
          <a:prstGeom prst="rect">
            <a:avLst/>
          </a:prstGeom>
        </p:spPr>
        <p:txBody>
          <a:bodyPr/>
          <a:lstStyle/>
          <a:p>
            <a:pPr marL="354329" indent="-354329" defTabSz="543305">
              <a:spcBef>
                <a:spcPts val="3500"/>
              </a:spcBef>
              <a:defRPr sz="2604"/>
            </a:pPr>
            <a:r>
              <a:t>To sort data by multiple Columns in Excel, click the </a:t>
            </a:r>
            <a:r>
              <a:rPr b="1">
                <a:latin typeface="Helvetica"/>
                <a:ea typeface="Helvetica"/>
                <a:cs typeface="Helvetica"/>
                <a:sym typeface="Helvetica"/>
              </a:rPr>
              <a:t>Sort &amp; Filter</a:t>
            </a:r>
            <a:r>
              <a:t> drop-down arrow, located on the </a:t>
            </a:r>
            <a:r>
              <a:rPr b="1">
                <a:latin typeface="Helvetica"/>
                <a:ea typeface="Helvetica"/>
                <a:cs typeface="Helvetica"/>
                <a:sym typeface="Helvetica"/>
              </a:rPr>
              <a:t>Home</a:t>
            </a:r>
            <a:r>
              <a:t> tab, in the </a:t>
            </a:r>
            <a:r>
              <a:rPr b="1">
                <a:latin typeface="Helvetica"/>
                <a:ea typeface="Helvetica"/>
                <a:cs typeface="Helvetica"/>
                <a:sym typeface="Helvetica"/>
              </a:rPr>
              <a:t>Editing</a:t>
            </a:r>
            <a:r>
              <a:t> group. Next, select </a:t>
            </a:r>
            <a:r>
              <a:rPr b="1">
                <a:latin typeface="Helvetica"/>
                <a:ea typeface="Helvetica"/>
                <a:cs typeface="Helvetica"/>
                <a:sym typeface="Helvetica"/>
              </a:rPr>
              <a:t>Custom Sort</a:t>
            </a:r>
            <a:r>
              <a:t>. The </a:t>
            </a:r>
            <a:r>
              <a:rPr b="1">
                <a:latin typeface="Helvetica"/>
                <a:ea typeface="Helvetica"/>
                <a:cs typeface="Helvetica"/>
                <a:sym typeface="Helvetica"/>
              </a:rPr>
              <a:t>Sort</a:t>
            </a:r>
            <a:r>
              <a:t> dialogue box opens, allowing you to configure how your data is sorted.</a:t>
            </a:r>
          </a:p>
          <a:p>
            <a:pPr marL="354329" indent="-354329" defTabSz="543305">
              <a:spcBef>
                <a:spcPts val="3500"/>
              </a:spcBef>
              <a:defRPr sz="2604"/>
            </a:pPr>
            <a:r>
              <a:t>The data in the image to the right will be sorted first by U.S. Assets (colored in green), and then by Fund Assets, which are the prices to be sorted largest to smallest.</a:t>
            </a:r>
          </a:p>
        </p:txBody>
      </p:sp>
      <p:pic>
        <p:nvPicPr>
          <p:cNvPr id="340" name="Screen Shot 2019-12-14 at 2.27.01 AM.png" descr="Screen Shot 2019-12-14 at 2.27.01 AM.png"/>
          <p:cNvPicPr>
            <a:picLocks noChangeAspect="1"/>
          </p:cNvPicPr>
          <p:nvPr/>
        </p:nvPicPr>
        <p:blipFill>
          <a:blip r:embed="rId2"/>
          <a:stretch>
            <a:fillRect/>
          </a:stretch>
        </p:blipFill>
        <p:spPr>
          <a:xfrm>
            <a:off x="7028526" y="3277261"/>
            <a:ext cx="4713548" cy="4336191"/>
          </a:xfrm>
          <a:prstGeom prst="rect">
            <a:avLst/>
          </a:prstGeom>
          <a:ln w="12700">
            <a:miter lim="400000"/>
          </a:ln>
        </p:spPr>
      </p:pic>
      <p:sp>
        <p:nvSpPr>
          <p:cNvPr id="341" name="Filtering &amp; Sorting Data in Excel"/>
          <p:cNvSpPr txBox="1">
            <a:spLocks noGrp="1"/>
          </p:cNvSpPr>
          <p:nvPr>
            <p:ph type="title"/>
          </p:nvPr>
        </p:nvSpPr>
        <p:spPr>
          <a:prstGeom prst="rect">
            <a:avLst/>
          </a:prstGeom>
        </p:spPr>
        <p:txBody>
          <a:bodyPr/>
          <a:lstStyle>
            <a:lvl1pPr>
              <a:defRPr sz="6100"/>
            </a:lvl1pPr>
          </a:lstStyle>
          <a:p>
            <a:r>
              <a:t>Filtering &amp; Sorting Data in Excel</a:t>
            </a:r>
          </a:p>
        </p:txBody>
      </p:sp>
    </p:spTree>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3" name="Inserting References in Excel"/>
          <p:cNvSpPr txBox="1">
            <a:spLocks noGrp="1"/>
          </p:cNvSpPr>
          <p:nvPr>
            <p:ph type="title"/>
          </p:nvPr>
        </p:nvSpPr>
        <p:spPr>
          <a:prstGeom prst="rect">
            <a:avLst/>
          </a:prstGeom>
        </p:spPr>
        <p:txBody>
          <a:bodyPr/>
          <a:lstStyle>
            <a:lvl1pPr defTabSz="560831">
              <a:defRPr sz="6624"/>
            </a:lvl1pPr>
          </a:lstStyle>
          <a:p>
            <a:r>
              <a:t>Inserting References in Excel</a:t>
            </a:r>
          </a:p>
        </p:txBody>
      </p:sp>
      <p:sp>
        <p:nvSpPr>
          <p:cNvPr id="344" name="To add a relative reference to Excel, select a cell and enter a formula containing the cells to be referred to. For example,  cell D4 contains a relative reference to cells B4 and C4, while cell D5 contains a relative reference to cells B5 and C5."/>
          <p:cNvSpPr txBox="1">
            <a:spLocks noGrp="1"/>
          </p:cNvSpPr>
          <p:nvPr>
            <p:ph type="body" sz="quarter" idx="1"/>
          </p:nvPr>
        </p:nvSpPr>
        <p:spPr>
          <a:xfrm>
            <a:off x="850900" y="2798861"/>
            <a:ext cx="5334000" cy="4155878"/>
          </a:xfrm>
          <a:prstGeom prst="rect">
            <a:avLst/>
          </a:prstGeom>
        </p:spPr>
        <p:txBody>
          <a:bodyPr/>
          <a:lstStyle/>
          <a:p>
            <a:r>
              <a:t>To add a relative reference to Excel, select a cell and enter a formula containing the cells to be referred to. For example,  cell D4 contains a relative reference to cells B4 and C4, while cell D5 contains a relative reference to cells B5 and C5.</a:t>
            </a:r>
          </a:p>
        </p:txBody>
      </p:sp>
      <p:pic>
        <p:nvPicPr>
          <p:cNvPr id="345" name="Screen Shot 2019-12-14 at 2.41.21 AM.png" descr="Screen Shot 2019-12-14 at 2.41.21 AM.png"/>
          <p:cNvPicPr>
            <a:picLocks noChangeAspect="1"/>
          </p:cNvPicPr>
          <p:nvPr/>
        </p:nvPicPr>
        <p:blipFill>
          <a:blip r:embed="rId2"/>
          <a:stretch>
            <a:fillRect/>
          </a:stretch>
        </p:blipFill>
        <p:spPr>
          <a:xfrm>
            <a:off x="7471409" y="3346450"/>
            <a:ext cx="4660901" cy="3060700"/>
          </a:xfrm>
          <a:prstGeom prst="rect">
            <a:avLst/>
          </a:prstGeom>
          <a:ln w="12700">
            <a:miter lim="400000"/>
          </a:ln>
        </p:spPr>
      </p:pic>
    </p:spTree>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7" name="To add an absolute reference to Excel, select a cell and enter a formula containing the cells to be referred to, using the proper syntax for absolute references.…"/>
          <p:cNvSpPr txBox="1">
            <a:spLocks noGrp="1"/>
          </p:cNvSpPr>
          <p:nvPr>
            <p:ph type="body" sz="quarter" idx="1"/>
          </p:nvPr>
        </p:nvSpPr>
        <p:spPr>
          <a:xfrm>
            <a:off x="687943" y="3730664"/>
            <a:ext cx="5099725" cy="3839687"/>
          </a:xfrm>
          <a:prstGeom prst="rect">
            <a:avLst/>
          </a:prstGeom>
        </p:spPr>
        <p:txBody>
          <a:bodyPr/>
          <a:lstStyle/>
          <a:p>
            <a:pPr marL="205740" indent="-205740" defTabSz="315468">
              <a:spcBef>
                <a:spcPts val="2000"/>
              </a:spcBef>
              <a:defRPr sz="1512"/>
            </a:pPr>
            <a:r>
              <a:t>To add an absolute reference to Excel, select a cell and enter a formula containing the cells to be referred to, using the proper syntax for absolute references.</a:t>
            </a:r>
          </a:p>
          <a:p>
            <a:pPr marL="205740" indent="-205740" defTabSz="315468">
              <a:spcBef>
                <a:spcPts val="2000"/>
              </a:spcBef>
              <a:defRPr sz="1512"/>
            </a:pPr>
            <a:r>
              <a:t>For example, since the Tax Rate is a constant 6%, to calculate the sales tax, each cell’s formula (in column D) needs to refer only to the value in cell G2, which contains the Tax Rate. </a:t>
            </a:r>
          </a:p>
          <a:p>
            <a:pPr marL="205740" indent="-205740" defTabSz="315468">
              <a:spcBef>
                <a:spcPts val="2000"/>
              </a:spcBef>
              <a:defRPr sz="1512"/>
            </a:pPr>
            <a:r>
              <a:t>To use a cell as an absolute reference, when typing the formula refer to the cell as $Column$Row. For example, to use cell G2 as an absolute reference in a formula, refer to the cell as $G$2 to indicate it is an absolute reference. This will cause Excel to use the constant Tax Rate of 6% in all its Sales Tax calculations.</a:t>
            </a:r>
          </a:p>
        </p:txBody>
      </p:sp>
      <p:pic>
        <p:nvPicPr>
          <p:cNvPr id="348" name="Screen Shot 2019-12-14 at 2.50.26 AM.png" descr="Screen Shot 2019-12-14 at 2.50.26 AM.png"/>
          <p:cNvPicPr>
            <a:picLocks noChangeAspect="1"/>
          </p:cNvPicPr>
          <p:nvPr/>
        </p:nvPicPr>
        <p:blipFill>
          <a:blip r:embed="rId2"/>
          <a:stretch>
            <a:fillRect/>
          </a:stretch>
        </p:blipFill>
        <p:spPr>
          <a:xfrm>
            <a:off x="6178550" y="3713757"/>
            <a:ext cx="6413500" cy="3873501"/>
          </a:xfrm>
          <a:prstGeom prst="rect">
            <a:avLst/>
          </a:prstGeom>
          <a:ln w="12700">
            <a:miter lim="400000"/>
          </a:ln>
        </p:spPr>
      </p:pic>
      <p:sp>
        <p:nvSpPr>
          <p:cNvPr id="349" name="Inserting References in Excel"/>
          <p:cNvSpPr txBox="1">
            <a:spLocks noGrp="1"/>
          </p:cNvSpPr>
          <p:nvPr>
            <p:ph type="title"/>
          </p:nvPr>
        </p:nvSpPr>
        <p:spPr>
          <a:prstGeom prst="rect">
            <a:avLst/>
          </a:prstGeom>
        </p:spPr>
        <p:txBody>
          <a:bodyPr/>
          <a:lstStyle>
            <a:lvl1pPr defTabSz="560831">
              <a:defRPr sz="6624"/>
            </a:lvl1pPr>
          </a:lstStyle>
          <a:p>
            <a:r>
              <a:t>Inserting References in Excel</a:t>
            </a:r>
          </a:p>
        </p:txBody>
      </p:sp>
    </p:spTree>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1" name="To add a mixed reference to Excel, you must either specify the row or column element of a cell’s coordinates to be absolute. For example, a multiplication table uses mixed references to calculate values across the table."/>
          <p:cNvSpPr txBox="1">
            <a:spLocks noGrp="1"/>
          </p:cNvSpPr>
          <p:nvPr>
            <p:ph type="body" sz="half" idx="1"/>
          </p:nvPr>
        </p:nvSpPr>
        <p:spPr>
          <a:prstGeom prst="rect">
            <a:avLst/>
          </a:prstGeom>
        </p:spPr>
        <p:txBody>
          <a:bodyPr/>
          <a:lstStyle/>
          <a:p>
            <a:r>
              <a:t>To add a mixed reference to Excel, you must either specify the row or column element of a cell’s coordinates to be absolute. For example, a multiplication table uses mixed references to calculate values across the table. </a:t>
            </a:r>
          </a:p>
        </p:txBody>
      </p:sp>
      <p:sp>
        <p:nvSpPr>
          <p:cNvPr id="352" name="Inserting References in Excel"/>
          <p:cNvSpPr txBox="1">
            <a:spLocks noGrp="1"/>
          </p:cNvSpPr>
          <p:nvPr>
            <p:ph type="title"/>
          </p:nvPr>
        </p:nvSpPr>
        <p:spPr>
          <a:prstGeom prst="rect">
            <a:avLst/>
          </a:prstGeom>
        </p:spPr>
        <p:txBody>
          <a:bodyPr/>
          <a:lstStyle>
            <a:lvl1pPr defTabSz="560831">
              <a:defRPr sz="6624"/>
            </a:lvl1pPr>
          </a:lstStyle>
          <a:p>
            <a:r>
              <a:t>Inserting References in Excel</a:t>
            </a:r>
          </a:p>
        </p:txBody>
      </p:sp>
      <p:pic>
        <p:nvPicPr>
          <p:cNvPr id="353" name="Screen Shot 2019-12-14 at 3.08.57 AM.png" descr="Screen Shot 2019-12-14 at 3.08.57 AM.png"/>
          <p:cNvPicPr>
            <a:picLocks noChangeAspect="1"/>
          </p:cNvPicPr>
          <p:nvPr/>
        </p:nvPicPr>
        <p:blipFill>
          <a:blip r:embed="rId2"/>
          <a:stretch>
            <a:fillRect/>
          </a:stretch>
        </p:blipFill>
        <p:spPr>
          <a:xfrm>
            <a:off x="6428343" y="3674983"/>
            <a:ext cx="6413501" cy="3886201"/>
          </a:xfrm>
          <a:prstGeom prst="rect">
            <a:avLst/>
          </a:prstGeom>
          <a:ln w="12700">
            <a:miter lim="400000"/>
          </a:ln>
        </p:spPr>
      </p:pic>
      <p:sp>
        <p:nvSpPr>
          <p:cNvPr id="354" name="Arrow 11"/>
          <p:cNvSpPr/>
          <p:nvPr/>
        </p:nvSpPr>
        <p:spPr>
          <a:xfrm>
            <a:off x="8738655" y="3863211"/>
            <a:ext cx="866701" cy="652546"/>
          </a:xfrm>
          <a:custGeom>
            <a:avLst/>
            <a:gdLst/>
            <a:ahLst/>
            <a:cxnLst>
              <a:cxn ang="0">
                <a:pos x="wd2" y="hd2"/>
              </a:cxn>
              <a:cxn ang="5400000">
                <a:pos x="wd2" y="hd2"/>
              </a:cxn>
              <a:cxn ang="10800000">
                <a:pos x="wd2" y="hd2"/>
              </a:cxn>
              <a:cxn ang="16200000">
                <a:pos x="wd2" y="hd2"/>
              </a:cxn>
            </a:cxnLst>
            <a:rect l="0" t="0" r="r" b="b"/>
            <a:pathLst>
              <a:path w="21600" h="21600" extrusionOk="0">
                <a:moveTo>
                  <a:pt x="13469" y="0"/>
                </a:moveTo>
                <a:cubicBezTo>
                  <a:pt x="13010" y="0"/>
                  <a:pt x="12551" y="232"/>
                  <a:pt x="12200" y="697"/>
                </a:cubicBezTo>
                <a:cubicBezTo>
                  <a:pt x="11500" y="1626"/>
                  <a:pt x="11500" y="3135"/>
                  <a:pt x="12200" y="4065"/>
                </a:cubicBezTo>
                <a:lnTo>
                  <a:pt x="15479" y="8419"/>
                </a:lnTo>
                <a:lnTo>
                  <a:pt x="1793" y="8419"/>
                </a:lnTo>
                <a:cubicBezTo>
                  <a:pt x="802" y="8419"/>
                  <a:pt x="0" y="9485"/>
                  <a:pt x="0" y="10800"/>
                </a:cubicBezTo>
                <a:cubicBezTo>
                  <a:pt x="0" y="12115"/>
                  <a:pt x="802" y="13181"/>
                  <a:pt x="1793" y="13181"/>
                </a:cubicBezTo>
                <a:lnTo>
                  <a:pt x="15479" y="13181"/>
                </a:lnTo>
                <a:lnTo>
                  <a:pt x="12200" y="17535"/>
                </a:lnTo>
                <a:cubicBezTo>
                  <a:pt x="11500" y="18465"/>
                  <a:pt x="11500" y="19974"/>
                  <a:pt x="12200" y="20903"/>
                </a:cubicBezTo>
                <a:cubicBezTo>
                  <a:pt x="12551" y="21368"/>
                  <a:pt x="13010" y="21600"/>
                  <a:pt x="13469" y="21600"/>
                </a:cubicBezTo>
                <a:cubicBezTo>
                  <a:pt x="13927" y="21600"/>
                  <a:pt x="14387" y="21368"/>
                  <a:pt x="14737" y="20903"/>
                </a:cubicBezTo>
                <a:lnTo>
                  <a:pt x="21074" y="12484"/>
                </a:lnTo>
                <a:cubicBezTo>
                  <a:pt x="21424" y="12019"/>
                  <a:pt x="21600" y="11409"/>
                  <a:pt x="21600" y="10800"/>
                </a:cubicBezTo>
                <a:cubicBezTo>
                  <a:pt x="21600" y="10191"/>
                  <a:pt x="21424" y="9581"/>
                  <a:pt x="21074" y="9116"/>
                </a:cubicBezTo>
                <a:lnTo>
                  <a:pt x="14737" y="697"/>
                </a:lnTo>
                <a:cubicBezTo>
                  <a:pt x="14387" y="232"/>
                  <a:pt x="13927" y="0"/>
                  <a:pt x="13469" y="0"/>
                </a:cubicBezTo>
                <a:close/>
              </a:path>
            </a:pathLst>
          </a:custGeom>
          <a:gradFill>
            <a:gsLst>
              <a:gs pos="0">
                <a:schemeClr val="accent1"/>
              </a:gs>
              <a:gs pos="100000">
                <a:schemeClr val="accent1">
                  <a:hueOff val="321133"/>
                  <a:satOff val="-12043"/>
                  <a:lumOff val="-7113"/>
                </a:schemeClr>
              </a:gs>
            </a:gsLst>
            <a:lin ang="5400000"/>
          </a:gradFill>
          <a:ln w="12700">
            <a:miter lim="400000"/>
          </a:ln>
          <a:effectLst>
            <a:outerShdw blurRad="76200" dir="18900000" rotWithShape="0">
              <a:srgbClr val="000000">
                <a:alpha val="80000"/>
              </a:srgbClr>
            </a:outerShdw>
          </a:effectLst>
        </p:spPr>
        <p:txBody>
          <a:bodyPr lIns="50800" tIns="50800" rIns="50800" bIns="50800" anchor="ctr"/>
          <a:lstStyle/>
          <a:p>
            <a:pPr>
              <a:defRPr sz="2400">
                <a:effectLst>
                  <a:outerShdw blurRad="25400" dist="23998" dir="2700000" rotWithShape="0">
                    <a:srgbClr val="000000">
                      <a:alpha val="31034"/>
                    </a:srgbClr>
                  </a:outerShdw>
                </a:effectLst>
              </a:defRPr>
            </a:pPr>
            <a:endParaRPr/>
          </a:p>
        </p:txBody>
      </p:sp>
    </p:spTree>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6" name="Let’s say we wanted to find the average value of the data in the image to the right.…"/>
          <p:cNvSpPr txBox="1">
            <a:spLocks noGrp="1"/>
          </p:cNvSpPr>
          <p:nvPr>
            <p:ph type="body" sz="half" idx="1"/>
          </p:nvPr>
        </p:nvSpPr>
        <p:spPr>
          <a:prstGeom prst="rect">
            <a:avLst/>
          </a:prstGeom>
        </p:spPr>
        <p:txBody>
          <a:bodyPr/>
          <a:lstStyle/>
          <a:p>
            <a:pPr marL="380999" indent="-380999">
              <a:defRPr sz="2300"/>
            </a:pPr>
            <a:r>
              <a:t>Let’s say we wanted to find the </a:t>
            </a:r>
            <a:r>
              <a:rPr b="1">
                <a:latin typeface="Helvetica"/>
                <a:ea typeface="Helvetica"/>
                <a:cs typeface="Helvetica"/>
                <a:sym typeface="Helvetica"/>
              </a:rPr>
              <a:t>average</a:t>
            </a:r>
            <a:r>
              <a:t> value of the data in the image to the right.</a:t>
            </a:r>
          </a:p>
          <a:p>
            <a:pPr marL="380999" indent="-380999">
              <a:defRPr sz="2300"/>
            </a:pPr>
            <a:r>
              <a:t>We will perform calculations using the AVERAGE() function in Excel. First, select a cell to store the average value in. If we want to store the average value of the range C51:C62 in cell C64, then, select cell C64 and enter </a:t>
            </a:r>
            <a:r>
              <a:rPr b="1">
                <a:latin typeface="Helvetica"/>
                <a:ea typeface="Helvetica"/>
                <a:cs typeface="Helvetica"/>
                <a:sym typeface="Helvetica"/>
              </a:rPr>
              <a:t>=Average(C51:C62)</a:t>
            </a:r>
            <a:r>
              <a:t> and press enter.</a:t>
            </a:r>
          </a:p>
        </p:txBody>
      </p:sp>
      <p:sp>
        <p:nvSpPr>
          <p:cNvPr id="357" name="Calculate and Transform Data in Excel"/>
          <p:cNvSpPr txBox="1">
            <a:spLocks noGrp="1"/>
          </p:cNvSpPr>
          <p:nvPr>
            <p:ph type="title"/>
          </p:nvPr>
        </p:nvSpPr>
        <p:spPr>
          <a:prstGeom prst="rect">
            <a:avLst/>
          </a:prstGeom>
        </p:spPr>
        <p:txBody>
          <a:bodyPr/>
          <a:lstStyle>
            <a:lvl1pPr>
              <a:defRPr sz="5000"/>
            </a:lvl1pPr>
          </a:lstStyle>
          <a:p>
            <a:r>
              <a:t>Calculate and Transform Data in Excel</a:t>
            </a:r>
          </a:p>
        </p:txBody>
      </p:sp>
      <p:pic>
        <p:nvPicPr>
          <p:cNvPr id="358" name="Screen Shot 2019-12-14 at 3.20.49 AM.png" descr="Screen Shot 2019-12-14 at 3.20.49 AM.png"/>
          <p:cNvPicPr>
            <a:picLocks noChangeAspect="1"/>
          </p:cNvPicPr>
          <p:nvPr/>
        </p:nvPicPr>
        <p:blipFill>
          <a:blip r:embed="rId2"/>
          <a:stretch>
            <a:fillRect/>
          </a:stretch>
        </p:blipFill>
        <p:spPr>
          <a:xfrm>
            <a:off x="7150457" y="3378200"/>
            <a:ext cx="5257801" cy="4711700"/>
          </a:xfrm>
          <a:prstGeom prst="rect">
            <a:avLst/>
          </a:prstGeom>
          <a:ln w="12700">
            <a:miter lim="400000"/>
          </a:ln>
        </p:spPr>
      </p:pic>
    </p:spTree>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0" name="To find the maximum or minimum of a range of data, we use the corresponding Max() or Min() function.…"/>
          <p:cNvSpPr txBox="1">
            <a:spLocks noGrp="1"/>
          </p:cNvSpPr>
          <p:nvPr>
            <p:ph type="body" sz="half" idx="1"/>
          </p:nvPr>
        </p:nvSpPr>
        <p:spPr>
          <a:prstGeom prst="rect">
            <a:avLst/>
          </a:prstGeom>
        </p:spPr>
        <p:txBody>
          <a:bodyPr/>
          <a:lstStyle/>
          <a:p>
            <a:r>
              <a:t>To find the maximum or minimum of a range of data, we use the corresponding </a:t>
            </a:r>
            <a:r>
              <a:rPr b="1">
                <a:latin typeface="Helvetica"/>
                <a:ea typeface="Helvetica"/>
                <a:cs typeface="Helvetica"/>
                <a:sym typeface="Helvetica"/>
              </a:rPr>
              <a:t>Max()</a:t>
            </a:r>
            <a:r>
              <a:t> or </a:t>
            </a:r>
            <a:r>
              <a:rPr b="1">
                <a:latin typeface="Helvetica"/>
                <a:ea typeface="Helvetica"/>
                <a:cs typeface="Helvetica"/>
                <a:sym typeface="Helvetica"/>
              </a:rPr>
              <a:t>Min() </a:t>
            </a:r>
            <a:r>
              <a:t>function.</a:t>
            </a:r>
          </a:p>
          <a:p>
            <a:r>
              <a:t>In the image to the right, we store the minimum value of the range C51:C62 in cell C66 by selecting cell C66 and entering </a:t>
            </a:r>
            <a:r>
              <a:rPr b="1">
                <a:latin typeface="Helvetica"/>
                <a:ea typeface="Helvetica"/>
                <a:cs typeface="Helvetica"/>
                <a:sym typeface="Helvetica"/>
              </a:rPr>
              <a:t>=Min(C51:C62)</a:t>
            </a:r>
          </a:p>
          <a:p>
            <a:r>
              <a:t>Press enter after making sure that you’ve properly typed the formula.</a:t>
            </a:r>
          </a:p>
        </p:txBody>
      </p:sp>
      <p:pic>
        <p:nvPicPr>
          <p:cNvPr id="361" name="Screen Shot 2019-12-14 at 3.26.51 AM.png" descr="Screen Shot 2019-12-14 at 3.26.51 AM.png"/>
          <p:cNvPicPr>
            <a:picLocks noChangeAspect="1"/>
          </p:cNvPicPr>
          <p:nvPr/>
        </p:nvPicPr>
        <p:blipFill>
          <a:blip r:embed="rId2"/>
          <a:stretch>
            <a:fillRect/>
          </a:stretch>
        </p:blipFill>
        <p:spPr>
          <a:xfrm>
            <a:off x="7445494" y="3060700"/>
            <a:ext cx="4597401" cy="5346700"/>
          </a:xfrm>
          <a:prstGeom prst="rect">
            <a:avLst/>
          </a:prstGeom>
          <a:ln w="12700">
            <a:miter lim="400000"/>
          </a:ln>
        </p:spPr>
      </p:pic>
      <p:sp>
        <p:nvSpPr>
          <p:cNvPr id="362" name="Calculate and Transform Data in Excel"/>
          <p:cNvSpPr txBox="1">
            <a:spLocks noGrp="1"/>
          </p:cNvSpPr>
          <p:nvPr>
            <p:ph type="title"/>
          </p:nvPr>
        </p:nvSpPr>
        <p:spPr>
          <a:prstGeom prst="rect">
            <a:avLst/>
          </a:prstGeom>
        </p:spPr>
        <p:txBody>
          <a:bodyPr/>
          <a:lstStyle>
            <a:lvl1pPr>
              <a:defRPr sz="5000"/>
            </a:lvl1pPr>
          </a:lstStyle>
          <a:p>
            <a:r>
              <a:t>Calculate and Transform Data in Excel</a:t>
            </a:r>
          </a:p>
        </p:txBody>
      </p:sp>
    </p:spTree>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4" name="Calculate and Transform Data in Excel"/>
          <p:cNvSpPr txBox="1">
            <a:spLocks noGrp="1"/>
          </p:cNvSpPr>
          <p:nvPr>
            <p:ph type="title"/>
          </p:nvPr>
        </p:nvSpPr>
        <p:spPr>
          <a:prstGeom prst="rect">
            <a:avLst/>
          </a:prstGeom>
        </p:spPr>
        <p:txBody>
          <a:bodyPr/>
          <a:lstStyle>
            <a:lvl1pPr>
              <a:defRPr sz="5000"/>
            </a:lvl1pPr>
          </a:lstStyle>
          <a:p>
            <a:r>
              <a:t>Calculate and Transform Data in Excel</a:t>
            </a:r>
          </a:p>
        </p:txBody>
      </p:sp>
      <p:sp>
        <p:nvSpPr>
          <p:cNvPr id="365" name="Let’s say you wanted to find the sum of the values lying in the range C51:C62 in the image to the right. To use the Sum function, select a cell you wish to store the sum value in.…"/>
          <p:cNvSpPr txBox="1">
            <a:spLocks noGrp="1"/>
          </p:cNvSpPr>
          <p:nvPr>
            <p:ph type="body" sz="quarter" idx="1"/>
          </p:nvPr>
        </p:nvSpPr>
        <p:spPr>
          <a:xfrm>
            <a:off x="1450339" y="3387843"/>
            <a:ext cx="5334001" cy="2977914"/>
          </a:xfrm>
          <a:prstGeom prst="rect">
            <a:avLst/>
          </a:prstGeom>
        </p:spPr>
        <p:txBody>
          <a:bodyPr/>
          <a:lstStyle/>
          <a:p>
            <a:pPr marL="270509" indent="-270509" defTabSz="414781">
              <a:spcBef>
                <a:spcPts val="2600"/>
              </a:spcBef>
              <a:defRPr sz="1987"/>
            </a:pPr>
            <a:r>
              <a:rPr dirty="0"/>
              <a:t>Let’s say you wanted to find the sum of the values lying in the range C51:C62 in the image to the right. To use the </a:t>
            </a:r>
            <a:r>
              <a:rPr i="1" dirty="0">
                <a:latin typeface="Helvetica"/>
                <a:ea typeface="Helvetica"/>
                <a:cs typeface="Helvetica"/>
                <a:sym typeface="Helvetica"/>
              </a:rPr>
              <a:t>Sum</a:t>
            </a:r>
            <a:r>
              <a:rPr dirty="0"/>
              <a:t> function, select a cell you wish to store the sum value in.</a:t>
            </a:r>
          </a:p>
          <a:p>
            <a:pPr marL="270509" indent="-270509" defTabSz="414781">
              <a:spcBef>
                <a:spcPts val="2600"/>
              </a:spcBef>
              <a:defRPr sz="1987"/>
            </a:pPr>
            <a:r>
              <a:rPr dirty="0"/>
              <a:t>Since we want to store the sum in cell C63, we will select cell C63 and </a:t>
            </a:r>
            <a:r>
              <a:rPr lang="en-US" dirty="0"/>
              <a:t>type</a:t>
            </a:r>
            <a:r>
              <a:rPr dirty="0"/>
              <a:t> </a:t>
            </a:r>
            <a:r>
              <a:rPr lang="en-US" dirty="0"/>
              <a:t>                 </a:t>
            </a:r>
            <a:r>
              <a:rPr b="1" dirty="0">
                <a:latin typeface="Helvetica"/>
                <a:ea typeface="Helvetica"/>
                <a:cs typeface="Helvetica"/>
                <a:sym typeface="Helvetica"/>
              </a:rPr>
              <a:t>=sum(C51:C62)</a:t>
            </a:r>
            <a:r>
              <a:rPr dirty="0"/>
              <a:t> and press enter.</a:t>
            </a:r>
          </a:p>
        </p:txBody>
      </p:sp>
      <p:pic>
        <p:nvPicPr>
          <p:cNvPr id="366" name="Screen Shot 2019-12-14 at 3.13.50 AM.png" descr="Screen Shot 2019-12-14 at 3.13.50 AM.png"/>
          <p:cNvPicPr>
            <a:picLocks noChangeAspect="1"/>
          </p:cNvPicPr>
          <p:nvPr/>
        </p:nvPicPr>
        <p:blipFill>
          <a:blip r:embed="rId2"/>
          <a:stretch>
            <a:fillRect/>
          </a:stretch>
        </p:blipFill>
        <p:spPr>
          <a:xfrm>
            <a:off x="7730340" y="2901887"/>
            <a:ext cx="3928534" cy="3949826"/>
          </a:xfrm>
          <a:prstGeom prst="rect">
            <a:avLst/>
          </a:prstGeom>
          <a:ln w="12700">
            <a:miter lim="400000"/>
          </a:ln>
        </p:spPr>
      </p:pic>
      <p:sp>
        <p:nvSpPr>
          <p:cNvPr id="367" name="Arrow 11"/>
          <p:cNvSpPr/>
          <p:nvPr/>
        </p:nvSpPr>
        <p:spPr>
          <a:xfrm>
            <a:off x="9709822" y="2922461"/>
            <a:ext cx="708454" cy="533401"/>
          </a:xfrm>
          <a:custGeom>
            <a:avLst/>
            <a:gdLst/>
            <a:ahLst/>
            <a:cxnLst>
              <a:cxn ang="0">
                <a:pos x="wd2" y="hd2"/>
              </a:cxn>
              <a:cxn ang="5400000">
                <a:pos x="wd2" y="hd2"/>
              </a:cxn>
              <a:cxn ang="10800000">
                <a:pos x="wd2" y="hd2"/>
              </a:cxn>
              <a:cxn ang="16200000">
                <a:pos x="wd2" y="hd2"/>
              </a:cxn>
            </a:cxnLst>
            <a:rect l="0" t="0" r="r" b="b"/>
            <a:pathLst>
              <a:path w="21600" h="21600" extrusionOk="0">
                <a:moveTo>
                  <a:pt x="13469" y="0"/>
                </a:moveTo>
                <a:cubicBezTo>
                  <a:pt x="13010" y="0"/>
                  <a:pt x="12551" y="232"/>
                  <a:pt x="12200" y="697"/>
                </a:cubicBezTo>
                <a:cubicBezTo>
                  <a:pt x="11500" y="1626"/>
                  <a:pt x="11500" y="3135"/>
                  <a:pt x="12200" y="4065"/>
                </a:cubicBezTo>
                <a:lnTo>
                  <a:pt x="15479" y="8419"/>
                </a:lnTo>
                <a:lnTo>
                  <a:pt x="1793" y="8419"/>
                </a:lnTo>
                <a:cubicBezTo>
                  <a:pt x="802" y="8419"/>
                  <a:pt x="0" y="9485"/>
                  <a:pt x="0" y="10800"/>
                </a:cubicBezTo>
                <a:cubicBezTo>
                  <a:pt x="0" y="12115"/>
                  <a:pt x="802" y="13181"/>
                  <a:pt x="1793" y="13181"/>
                </a:cubicBezTo>
                <a:lnTo>
                  <a:pt x="15479" y="13181"/>
                </a:lnTo>
                <a:lnTo>
                  <a:pt x="12200" y="17535"/>
                </a:lnTo>
                <a:cubicBezTo>
                  <a:pt x="11500" y="18465"/>
                  <a:pt x="11500" y="19974"/>
                  <a:pt x="12200" y="20903"/>
                </a:cubicBezTo>
                <a:cubicBezTo>
                  <a:pt x="12551" y="21368"/>
                  <a:pt x="13010" y="21600"/>
                  <a:pt x="13469" y="21600"/>
                </a:cubicBezTo>
                <a:cubicBezTo>
                  <a:pt x="13927" y="21600"/>
                  <a:pt x="14387" y="21368"/>
                  <a:pt x="14737" y="20903"/>
                </a:cubicBezTo>
                <a:lnTo>
                  <a:pt x="21074" y="12484"/>
                </a:lnTo>
                <a:cubicBezTo>
                  <a:pt x="21424" y="12019"/>
                  <a:pt x="21600" y="11409"/>
                  <a:pt x="21600" y="10800"/>
                </a:cubicBezTo>
                <a:cubicBezTo>
                  <a:pt x="21600" y="10191"/>
                  <a:pt x="21424" y="9581"/>
                  <a:pt x="21074" y="9116"/>
                </a:cubicBezTo>
                <a:lnTo>
                  <a:pt x="14737" y="697"/>
                </a:lnTo>
                <a:cubicBezTo>
                  <a:pt x="14387" y="232"/>
                  <a:pt x="13927" y="0"/>
                  <a:pt x="13469" y="0"/>
                </a:cubicBezTo>
                <a:close/>
              </a:path>
            </a:pathLst>
          </a:custGeom>
          <a:gradFill>
            <a:gsLst>
              <a:gs pos="0">
                <a:schemeClr val="accent1"/>
              </a:gs>
              <a:gs pos="100000">
                <a:schemeClr val="accent1">
                  <a:hueOff val="321133"/>
                  <a:satOff val="-12043"/>
                  <a:lumOff val="-7113"/>
                </a:schemeClr>
              </a:gs>
            </a:gsLst>
            <a:lin ang="5400000"/>
          </a:gradFill>
          <a:ln w="12700">
            <a:miter lim="400000"/>
          </a:ln>
          <a:effectLst>
            <a:outerShdw blurRad="76200" dir="18900000" rotWithShape="0">
              <a:srgbClr val="000000">
                <a:alpha val="80000"/>
              </a:srgbClr>
            </a:outerShdw>
          </a:effectLst>
        </p:spPr>
        <p:txBody>
          <a:bodyPr lIns="50800" tIns="50800" rIns="50800" bIns="50800" anchor="ctr"/>
          <a:lstStyle/>
          <a:p>
            <a:pPr>
              <a:defRPr sz="2400">
                <a:effectLst>
                  <a:outerShdw blurRad="25400" dist="23998" dir="2700000" rotWithShape="0">
                    <a:srgbClr val="000000">
                      <a:alpha val="31034"/>
                    </a:srgbClr>
                  </a:outerShdw>
                </a:effectLst>
              </a:defRPr>
            </a:pPr>
            <a:endParaRP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Formatting Worksheets"/>
          <p:cNvSpPr txBox="1">
            <a:spLocks noGrp="1"/>
          </p:cNvSpPr>
          <p:nvPr>
            <p:ph type="title"/>
          </p:nvPr>
        </p:nvSpPr>
        <p:spPr>
          <a:prstGeom prst="rect">
            <a:avLst/>
          </a:prstGeom>
        </p:spPr>
        <p:txBody>
          <a:bodyPr/>
          <a:lstStyle/>
          <a:p>
            <a:r>
              <a:t>Formatting Worksheets</a:t>
            </a:r>
          </a:p>
        </p:txBody>
      </p:sp>
      <p:sp>
        <p:nvSpPr>
          <p:cNvPr id="134" name="On the Page Layout tab, select the small Page Setup icon in the bottom-right corner of the Page Setup group.…"/>
          <p:cNvSpPr txBox="1">
            <a:spLocks noGrp="1"/>
          </p:cNvSpPr>
          <p:nvPr>
            <p:ph type="body" sz="half" idx="1"/>
          </p:nvPr>
        </p:nvSpPr>
        <p:spPr>
          <a:prstGeom prst="rect">
            <a:avLst/>
          </a:prstGeom>
        </p:spPr>
        <p:txBody>
          <a:bodyPr/>
          <a:lstStyle/>
          <a:p>
            <a:r>
              <a:t>On the </a:t>
            </a:r>
            <a:r>
              <a:rPr b="1">
                <a:latin typeface="Helvetica"/>
                <a:ea typeface="Helvetica"/>
                <a:cs typeface="Helvetica"/>
                <a:sym typeface="Helvetica"/>
              </a:rPr>
              <a:t>Page Layout</a:t>
            </a:r>
            <a:r>
              <a:t> tab, select the small </a:t>
            </a:r>
            <a:r>
              <a:rPr b="1">
                <a:latin typeface="Helvetica"/>
                <a:ea typeface="Helvetica"/>
                <a:cs typeface="Helvetica"/>
                <a:sym typeface="Helvetica"/>
              </a:rPr>
              <a:t>Page Setup</a:t>
            </a:r>
            <a:r>
              <a:t> icon in the bottom-right corner of the </a:t>
            </a:r>
            <a:r>
              <a:rPr b="1">
                <a:latin typeface="Helvetica"/>
                <a:ea typeface="Helvetica"/>
                <a:cs typeface="Helvetica"/>
                <a:sym typeface="Helvetica"/>
              </a:rPr>
              <a:t>Page Setup</a:t>
            </a:r>
            <a:r>
              <a:t> group. </a:t>
            </a:r>
          </a:p>
          <a:p>
            <a:r>
              <a:t>The </a:t>
            </a:r>
            <a:r>
              <a:rPr b="1">
                <a:latin typeface="Helvetica"/>
                <a:ea typeface="Helvetica"/>
                <a:cs typeface="Helvetica"/>
                <a:sym typeface="Helvetica"/>
              </a:rPr>
              <a:t>Page Setup </a:t>
            </a:r>
            <a:r>
              <a:t>options box opens, showing tabs for customizing the worksheet. To customize the headers and footers, go to the </a:t>
            </a:r>
            <a:r>
              <a:rPr b="1">
                <a:latin typeface="Helvetica"/>
                <a:ea typeface="Helvetica"/>
                <a:cs typeface="Helvetica"/>
                <a:sym typeface="Helvetica"/>
              </a:rPr>
              <a:t>Header/Footer</a:t>
            </a:r>
            <a:r>
              <a:t> tab in the </a:t>
            </a:r>
            <a:r>
              <a:rPr b="1">
                <a:latin typeface="Helvetica"/>
                <a:ea typeface="Helvetica"/>
                <a:cs typeface="Helvetica"/>
                <a:sym typeface="Helvetica"/>
              </a:rPr>
              <a:t>Page Setup</a:t>
            </a:r>
            <a:r>
              <a:t> options box. </a:t>
            </a:r>
          </a:p>
        </p:txBody>
      </p:sp>
      <p:pic>
        <p:nvPicPr>
          <p:cNvPr id="135" name="Screen Shot 2019-12-12 at 10.53.48 PM.png" descr="Screen Shot 2019-12-12 at 10.53.48 PM.png"/>
          <p:cNvPicPr>
            <a:picLocks/>
          </p:cNvPicPr>
          <p:nvPr/>
        </p:nvPicPr>
        <p:blipFill>
          <a:blip r:embed="rId2"/>
          <a:stretch>
            <a:fillRect/>
          </a:stretch>
        </p:blipFill>
        <p:spPr>
          <a:xfrm>
            <a:off x="6718300" y="2588666"/>
            <a:ext cx="5334000" cy="6669188"/>
          </a:xfrm>
          <a:prstGeom prst="rect">
            <a:avLst/>
          </a:prstGeom>
          <a:ln w="12700">
            <a:miter lim="400000"/>
          </a:ln>
        </p:spPr>
      </p:pic>
    </p:spTree>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9" name="The COUNT(), COUNTA(), and COUNTBLANK() functions can be used to determine the quantity of cells that contain any sort of data."/>
          <p:cNvSpPr txBox="1">
            <a:spLocks noGrp="1"/>
          </p:cNvSpPr>
          <p:nvPr>
            <p:ph type="body" sz="quarter" idx="1"/>
          </p:nvPr>
        </p:nvSpPr>
        <p:spPr>
          <a:xfrm>
            <a:off x="952500" y="2173566"/>
            <a:ext cx="5334000" cy="939494"/>
          </a:xfrm>
          <a:prstGeom prst="rect">
            <a:avLst/>
          </a:prstGeom>
        </p:spPr>
        <p:txBody>
          <a:bodyPr/>
          <a:lstStyle/>
          <a:p>
            <a:pPr marL="236220" indent="-236220" defTabSz="362204">
              <a:spcBef>
                <a:spcPts val="2300"/>
              </a:spcBef>
              <a:defRPr sz="1736"/>
            </a:pPr>
            <a:r>
              <a:t>The </a:t>
            </a:r>
            <a:r>
              <a:rPr b="1">
                <a:latin typeface="Helvetica"/>
                <a:ea typeface="Helvetica"/>
                <a:cs typeface="Helvetica"/>
                <a:sym typeface="Helvetica"/>
              </a:rPr>
              <a:t>COUNT()</a:t>
            </a:r>
            <a:r>
              <a:t>,</a:t>
            </a:r>
            <a:r>
              <a:rPr b="1">
                <a:latin typeface="Helvetica"/>
                <a:ea typeface="Helvetica"/>
                <a:cs typeface="Helvetica"/>
                <a:sym typeface="Helvetica"/>
              </a:rPr>
              <a:t> COUNTA()</a:t>
            </a:r>
            <a:r>
              <a:t>, and </a:t>
            </a:r>
            <a:r>
              <a:rPr b="1">
                <a:latin typeface="Helvetica"/>
                <a:ea typeface="Helvetica"/>
                <a:cs typeface="Helvetica"/>
                <a:sym typeface="Helvetica"/>
              </a:rPr>
              <a:t>COUNTBLANK() </a:t>
            </a:r>
            <a:r>
              <a:t>functions can be used to determine the quantity of cells that contain any sort of data.</a:t>
            </a:r>
          </a:p>
        </p:txBody>
      </p:sp>
      <p:sp>
        <p:nvSpPr>
          <p:cNvPr id="370" name="Calculate and Transform Data in Excel"/>
          <p:cNvSpPr txBox="1">
            <a:spLocks noGrp="1"/>
          </p:cNvSpPr>
          <p:nvPr>
            <p:ph type="title"/>
          </p:nvPr>
        </p:nvSpPr>
        <p:spPr>
          <a:prstGeom prst="rect">
            <a:avLst/>
          </a:prstGeom>
        </p:spPr>
        <p:txBody>
          <a:bodyPr/>
          <a:lstStyle>
            <a:lvl1pPr>
              <a:defRPr sz="5000"/>
            </a:lvl1pPr>
          </a:lstStyle>
          <a:p>
            <a:r>
              <a:t>Calculate and Transform Data in Excel</a:t>
            </a:r>
          </a:p>
        </p:txBody>
      </p:sp>
      <p:sp>
        <p:nvSpPr>
          <p:cNvPr id="371" name="The COUNT() function counts the amount of cells only containing numbers in a range of cells."/>
          <p:cNvSpPr txBox="1"/>
          <p:nvPr/>
        </p:nvSpPr>
        <p:spPr>
          <a:xfrm>
            <a:off x="952500" y="3631384"/>
            <a:ext cx="5334000" cy="103934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p>
            <a:pPr marL="270509" indent="-270509" algn="l" defTabSz="414781">
              <a:spcBef>
                <a:spcPts val="2600"/>
              </a:spcBef>
              <a:buSzPct val="75000"/>
              <a:buChar char="•"/>
              <a:defRPr sz="1987"/>
            </a:pPr>
            <a:r>
              <a:t>The </a:t>
            </a:r>
            <a:r>
              <a:rPr b="1">
                <a:latin typeface="Helvetica"/>
                <a:ea typeface="Helvetica"/>
                <a:cs typeface="Helvetica"/>
                <a:sym typeface="Helvetica"/>
              </a:rPr>
              <a:t>COUNT() </a:t>
            </a:r>
            <a:r>
              <a:t>function counts the amount of cells only containing numbers in a range of cells.</a:t>
            </a:r>
          </a:p>
        </p:txBody>
      </p:sp>
      <p:sp>
        <p:nvSpPr>
          <p:cNvPr id="372" name="The COUNTA() function counts the amount of cells that are not empty in a range of cells."/>
          <p:cNvSpPr txBox="1"/>
          <p:nvPr/>
        </p:nvSpPr>
        <p:spPr>
          <a:xfrm>
            <a:off x="952500" y="5025740"/>
            <a:ext cx="5334000" cy="93949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p>
            <a:pPr marL="262890" indent="-262890" algn="l" defTabSz="403097">
              <a:spcBef>
                <a:spcPts val="2600"/>
              </a:spcBef>
              <a:buSzPct val="75000"/>
              <a:buChar char="•"/>
              <a:defRPr sz="1932"/>
            </a:pPr>
            <a:r>
              <a:t>The </a:t>
            </a:r>
            <a:r>
              <a:rPr b="1">
                <a:latin typeface="Helvetica"/>
                <a:ea typeface="Helvetica"/>
                <a:cs typeface="Helvetica"/>
                <a:sym typeface="Helvetica"/>
              </a:rPr>
              <a:t>COUNTA() </a:t>
            </a:r>
            <a:r>
              <a:t>function counts the amount of cells that are not empty in a range of cells.</a:t>
            </a:r>
          </a:p>
        </p:txBody>
      </p:sp>
      <p:sp>
        <p:nvSpPr>
          <p:cNvPr id="373" name="The COUNTBLANK() function  counts the number of empty cells in a range of cells."/>
          <p:cNvSpPr txBox="1"/>
          <p:nvPr/>
        </p:nvSpPr>
        <p:spPr>
          <a:xfrm>
            <a:off x="952500" y="6111752"/>
            <a:ext cx="5334000" cy="103934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p>
            <a:pPr marL="281940" indent="-281940" algn="l" defTabSz="432308">
              <a:spcBef>
                <a:spcPts val="2800"/>
              </a:spcBef>
              <a:buSzPct val="75000"/>
              <a:buChar char="•"/>
              <a:defRPr sz="2072"/>
            </a:pPr>
            <a:r>
              <a:t>The </a:t>
            </a:r>
            <a:r>
              <a:rPr b="1">
                <a:latin typeface="Helvetica"/>
                <a:ea typeface="Helvetica"/>
                <a:cs typeface="Helvetica"/>
                <a:sym typeface="Helvetica"/>
              </a:rPr>
              <a:t>COUNTBLANK() </a:t>
            </a:r>
            <a:r>
              <a:t>function  counts the number of empty cells in a range of cells.</a:t>
            </a:r>
          </a:p>
        </p:txBody>
      </p:sp>
      <p:sp>
        <p:nvSpPr>
          <p:cNvPr id="374" name="The image to the right shows the result of “=COUNT(K7:K20)“ in cell J23, for a value of 11, because there are 11 cells in the range with numeric values.…"/>
          <p:cNvSpPr txBox="1"/>
          <p:nvPr/>
        </p:nvSpPr>
        <p:spPr>
          <a:xfrm>
            <a:off x="793381" y="7092984"/>
            <a:ext cx="5709019" cy="21209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p>
            <a:pPr marL="167639" indent="-167639" algn="l" defTabSz="257047">
              <a:spcBef>
                <a:spcPts val="1600"/>
              </a:spcBef>
              <a:buSzPct val="75000"/>
              <a:buChar char="•"/>
              <a:defRPr sz="1232"/>
            </a:pPr>
            <a:r>
              <a:rPr dirty="0"/>
              <a:t>The image to the right shows the result of “</a:t>
            </a:r>
            <a:r>
              <a:rPr b="1" dirty="0">
                <a:latin typeface="Helvetica"/>
                <a:ea typeface="Helvetica"/>
                <a:cs typeface="Helvetica"/>
                <a:sym typeface="Helvetica"/>
              </a:rPr>
              <a:t>=COUNT(K7:K20)</a:t>
            </a:r>
            <a:r>
              <a:rPr dirty="0"/>
              <a:t>“ in cell J23, for a value of 11, because there are 11 cells in the range with numeric values.</a:t>
            </a:r>
          </a:p>
          <a:p>
            <a:pPr marL="167639" indent="-167639" algn="l" defTabSz="257047">
              <a:spcBef>
                <a:spcPts val="1600"/>
              </a:spcBef>
              <a:buSzPct val="75000"/>
              <a:buChar char="•"/>
              <a:defRPr sz="1232"/>
            </a:pPr>
            <a:r>
              <a:rPr dirty="0"/>
              <a:t>The result of  “</a:t>
            </a:r>
            <a:r>
              <a:rPr b="1" dirty="0">
                <a:latin typeface="Helvetica"/>
                <a:ea typeface="Helvetica"/>
                <a:cs typeface="Helvetica"/>
                <a:sym typeface="Helvetica"/>
              </a:rPr>
              <a:t>=COUNTA(K7:20)</a:t>
            </a:r>
            <a:r>
              <a:rPr dirty="0"/>
              <a:t>” returns a value of 13 in cell J25, because there are 13 cells that are not empty.</a:t>
            </a:r>
          </a:p>
          <a:p>
            <a:pPr marL="167639" indent="-167639" algn="l" defTabSz="257047">
              <a:spcBef>
                <a:spcPts val="1600"/>
              </a:spcBef>
              <a:buSzPct val="75000"/>
              <a:buChar char="•"/>
              <a:defRPr sz="1232"/>
            </a:pPr>
            <a:r>
              <a:rPr dirty="0"/>
              <a:t>The result of “</a:t>
            </a:r>
            <a:r>
              <a:rPr b="1" dirty="0">
                <a:latin typeface="Helvetica"/>
                <a:ea typeface="Helvetica"/>
                <a:cs typeface="Helvetica"/>
                <a:sym typeface="Helvetica"/>
              </a:rPr>
              <a:t>=COUNTBLANK(K7:K20)</a:t>
            </a:r>
            <a:r>
              <a:rPr dirty="0"/>
              <a:t>” returns a value of 1 in cell J27 because there is 1 empty cell in the range of data (cell K20 is empty).</a:t>
            </a:r>
          </a:p>
        </p:txBody>
      </p:sp>
      <p:pic>
        <p:nvPicPr>
          <p:cNvPr id="375" name="Screen Shot 2019-12-14 at 2.18.48 PM.png" descr="Screen Shot 2019-12-14 at 2.18.48 PM.png"/>
          <p:cNvPicPr>
            <a:picLocks noChangeAspect="1"/>
          </p:cNvPicPr>
          <p:nvPr/>
        </p:nvPicPr>
        <p:blipFill>
          <a:blip r:embed="rId2"/>
          <a:stretch>
            <a:fillRect/>
          </a:stretch>
        </p:blipFill>
        <p:spPr>
          <a:xfrm>
            <a:off x="7197342" y="2201059"/>
            <a:ext cx="5031334" cy="7078682"/>
          </a:xfrm>
          <a:prstGeom prst="rect">
            <a:avLst/>
          </a:prstGeom>
          <a:ln w="12700">
            <a:miter lim="400000"/>
          </a:ln>
        </p:spPr>
      </p:pic>
      <p:sp>
        <p:nvSpPr>
          <p:cNvPr id="376" name="Arrow 11"/>
          <p:cNvSpPr/>
          <p:nvPr/>
        </p:nvSpPr>
        <p:spPr>
          <a:xfrm>
            <a:off x="8608692" y="2137897"/>
            <a:ext cx="670281" cy="504661"/>
          </a:xfrm>
          <a:custGeom>
            <a:avLst/>
            <a:gdLst/>
            <a:ahLst/>
            <a:cxnLst>
              <a:cxn ang="0">
                <a:pos x="wd2" y="hd2"/>
              </a:cxn>
              <a:cxn ang="5400000">
                <a:pos x="wd2" y="hd2"/>
              </a:cxn>
              <a:cxn ang="10800000">
                <a:pos x="wd2" y="hd2"/>
              </a:cxn>
              <a:cxn ang="16200000">
                <a:pos x="wd2" y="hd2"/>
              </a:cxn>
            </a:cxnLst>
            <a:rect l="0" t="0" r="r" b="b"/>
            <a:pathLst>
              <a:path w="21600" h="21600" extrusionOk="0">
                <a:moveTo>
                  <a:pt x="13469" y="0"/>
                </a:moveTo>
                <a:cubicBezTo>
                  <a:pt x="13010" y="0"/>
                  <a:pt x="12551" y="232"/>
                  <a:pt x="12200" y="697"/>
                </a:cubicBezTo>
                <a:cubicBezTo>
                  <a:pt x="11500" y="1626"/>
                  <a:pt x="11500" y="3135"/>
                  <a:pt x="12200" y="4065"/>
                </a:cubicBezTo>
                <a:lnTo>
                  <a:pt x="15479" y="8419"/>
                </a:lnTo>
                <a:lnTo>
                  <a:pt x="1793" y="8419"/>
                </a:lnTo>
                <a:cubicBezTo>
                  <a:pt x="802" y="8419"/>
                  <a:pt x="0" y="9485"/>
                  <a:pt x="0" y="10800"/>
                </a:cubicBezTo>
                <a:cubicBezTo>
                  <a:pt x="0" y="12115"/>
                  <a:pt x="802" y="13181"/>
                  <a:pt x="1793" y="13181"/>
                </a:cubicBezTo>
                <a:lnTo>
                  <a:pt x="15479" y="13181"/>
                </a:lnTo>
                <a:lnTo>
                  <a:pt x="12200" y="17535"/>
                </a:lnTo>
                <a:cubicBezTo>
                  <a:pt x="11500" y="18465"/>
                  <a:pt x="11500" y="19974"/>
                  <a:pt x="12200" y="20903"/>
                </a:cubicBezTo>
                <a:cubicBezTo>
                  <a:pt x="12551" y="21368"/>
                  <a:pt x="13010" y="21600"/>
                  <a:pt x="13469" y="21600"/>
                </a:cubicBezTo>
                <a:cubicBezTo>
                  <a:pt x="13927" y="21600"/>
                  <a:pt x="14387" y="21368"/>
                  <a:pt x="14737" y="20903"/>
                </a:cubicBezTo>
                <a:lnTo>
                  <a:pt x="21074" y="12484"/>
                </a:lnTo>
                <a:cubicBezTo>
                  <a:pt x="21424" y="12019"/>
                  <a:pt x="21600" y="11409"/>
                  <a:pt x="21600" y="10800"/>
                </a:cubicBezTo>
                <a:cubicBezTo>
                  <a:pt x="21600" y="10191"/>
                  <a:pt x="21424" y="9581"/>
                  <a:pt x="21074" y="9116"/>
                </a:cubicBezTo>
                <a:lnTo>
                  <a:pt x="14737" y="697"/>
                </a:lnTo>
                <a:cubicBezTo>
                  <a:pt x="14387" y="232"/>
                  <a:pt x="13927" y="0"/>
                  <a:pt x="13469" y="0"/>
                </a:cubicBezTo>
                <a:close/>
              </a:path>
            </a:pathLst>
          </a:custGeom>
          <a:gradFill>
            <a:gsLst>
              <a:gs pos="0">
                <a:schemeClr val="accent1"/>
              </a:gs>
              <a:gs pos="100000">
                <a:schemeClr val="accent1">
                  <a:hueOff val="321133"/>
                  <a:satOff val="-12043"/>
                  <a:lumOff val="-7113"/>
                </a:schemeClr>
              </a:gs>
            </a:gsLst>
            <a:lin ang="5400000"/>
          </a:gradFill>
          <a:ln w="12700">
            <a:miter lim="400000"/>
          </a:ln>
          <a:effectLst>
            <a:outerShdw blurRad="76200" dir="18900000" rotWithShape="0">
              <a:srgbClr val="000000">
                <a:alpha val="80000"/>
              </a:srgbClr>
            </a:outerShdw>
          </a:effectLst>
        </p:spPr>
        <p:txBody>
          <a:bodyPr lIns="50800" tIns="50800" rIns="50800" bIns="50800" anchor="ctr"/>
          <a:lstStyle/>
          <a:p>
            <a:pPr>
              <a:defRPr sz="2400">
                <a:effectLst>
                  <a:outerShdw blurRad="25400" dist="23998" dir="2700000" rotWithShape="0">
                    <a:srgbClr val="000000">
                      <a:alpha val="31034"/>
                    </a:srgbClr>
                  </a:outerShdw>
                </a:effectLst>
              </a:defRPr>
            </a:pPr>
            <a:endParaRPr/>
          </a:p>
        </p:txBody>
      </p:sp>
    </p:spTree>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 name="The IF() logical function can be used to make logical comparisons between one value and another expected value.…"/>
          <p:cNvSpPr txBox="1">
            <a:spLocks noGrp="1"/>
          </p:cNvSpPr>
          <p:nvPr>
            <p:ph type="body" sz="quarter" idx="1"/>
          </p:nvPr>
        </p:nvSpPr>
        <p:spPr>
          <a:xfrm>
            <a:off x="465317" y="2597150"/>
            <a:ext cx="5334001" cy="4243393"/>
          </a:xfrm>
          <a:prstGeom prst="rect">
            <a:avLst/>
          </a:prstGeom>
        </p:spPr>
        <p:txBody>
          <a:bodyPr/>
          <a:lstStyle/>
          <a:p>
            <a:pPr marL="220979" indent="-220979" defTabSz="338835">
              <a:spcBef>
                <a:spcPts val="2200"/>
              </a:spcBef>
              <a:defRPr sz="1624"/>
            </a:pPr>
            <a:r>
              <a:t>The </a:t>
            </a:r>
            <a:r>
              <a:rPr b="1">
                <a:latin typeface="Helvetica"/>
                <a:ea typeface="Helvetica"/>
                <a:cs typeface="Helvetica"/>
                <a:sym typeface="Helvetica"/>
              </a:rPr>
              <a:t>IF()</a:t>
            </a:r>
            <a:r>
              <a:t> logical function can be used to make logical comparisons between one value and another expected value.</a:t>
            </a:r>
          </a:p>
          <a:p>
            <a:pPr marL="220979" indent="-220979" defTabSz="338835">
              <a:spcBef>
                <a:spcPts val="2200"/>
              </a:spcBef>
              <a:defRPr sz="1624"/>
            </a:pPr>
            <a:r>
              <a:t>An </a:t>
            </a:r>
            <a:r>
              <a:rPr b="1">
                <a:latin typeface="Helvetica"/>
                <a:ea typeface="Helvetica"/>
                <a:cs typeface="Helvetica"/>
                <a:sym typeface="Helvetica"/>
              </a:rPr>
              <a:t>IF()</a:t>
            </a:r>
            <a:r>
              <a:t> statement can have two results: True, or False.</a:t>
            </a:r>
          </a:p>
          <a:p>
            <a:pPr marL="220979" indent="-220979" defTabSz="338835">
              <a:spcBef>
                <a:spcPts val="2200"/>
              </a:spcBef>
              <a:defRPr sz="1624"/>
            </a:pPr>
            <a:r>
              <a:t>Cell V24 contains the results of a logical </a:t>
            </a:r>
            <a:r>
              <a:rPr b="1">
                <a:latin typeface="Helvetica"/>
                <a:ea typeface="Helvetica"/>
                <a:cs typeface="Helvetica"/>
                <a:sym typeface="Helvetica"/>
              </a:rPr>
              <a:t>IF()</a:t>
            </a:r>
            <a:r>
              <a:t> statement, with the formula </a:t>
            </a:r>
            <a:r>
              <a:rPr b="1">
                <a:latin typeface="Helvetica"/>
                <a:ea typeface="Helvetica"/>
                <a:cs typeface="Helvetica"/>
                <a:sym typeface="Helvetica"/>
              </a:rPr>
              <a:t>=IF(T25=0,”Out of Stock”, “In Stock”) </a:t>
            </a:r>
          </a:p>
          <a:p>
            <a:pPr marL="220979" indent="-220979" defTabSz="338835">
              <a:spcBef>
                <a:spcPts val="2200"/>
              </a:spcBef>
              <a:defRPr sz="1624"/>
            </a:pPr>
            <a:r>
              <a:t>In the image to the right, cell V24 contains a logical </a:t>
            </a:r>
            <a:r>
              <a:rPr b="1">
                <a:latin typeface="Helvetica"/>
                <a:ea typeface="Helvetica"/>
                <a:cs typeface="Helvetica"/>
                <a:sym typeface="Helvetica"/>
              </a:rPr>
              <a:t>IF</a:t>
            </a:r>
            <a:r>
              <a:t> test that determines if the quantity of items in stock is equal to 0. Because the value in cell V24 is equal to 0, the test returns the value “Out of Stock” because the result is </a:t>
            </a:r>
            <a:r>
              <a:rPr b="1">
                <a:latin typeface="Helvetica"/>
                <a:ea typeface="Helvetica"/>
                <a:cs typeface="Helvetica"/>
                <a:sym typeface="Helvetica"/>
              </a:rPr>
              <a:t>True</a:t>
            </a:r>
            <a:r>
              <a:t>.</a:t>
            </a:r>
          </a:p>
        </p:txBody>
      </p:sp>
      <p:sp>
        <p:nvSpPr>
          <p:cNvPr id="379" name="Calculate and Transform Data in Excel"/>
          <p:cNvSpPr txBox="1">
            <a:spLocks noGrp="1"/>
          </p:cNvSpPr>
          <p:nvPr>
            <p:ph type="title"/>
          </p:nvPr>
        </p:nvSpPr>
        <p:spPr>
          <a:prstGeom prst="rect">
            <a:avLst/>
          </a:prstGeom>
        </p:spPr>
        <p:txBody>
          <a:bodyPr/>
          <a:lstStyle>
            <a:lvl1pPr>
              <a:defRPr sz="5000"/>
            </a:lvl1pPr>
          </a:lstStyle>
          <a:p>
            <a:r>
              <a:t>Calculate and Transform Data in Excel</a:t>
            </a:r>
          </a:p>
        </p:txBody>
      </p:sp>
      <p:pic>
        <p:nvPicPr>
          <p:cNvPr id="380" name="Screen Shot 2019-12-14 at 3.02.21 PM.png" descr="Screen Shot 2019-12-14 at 3.02.21 PM.png"/>
          <p:cNvPicPr>
            <a:picLocks noChangeAspect="1"/>
          </p:cNvPicPr>
          <p:nvPr/>
        </p:nvPicPr>
        <p:blipFill>
          <a:blip r:embed="rId2"/>
          <a:stretch>
            <a:fillRect/>
          </a:stretch>
        </p:blipFill>
        <p:spPr>
          <a:xfrm>
            <a:off x="6221555" y="2451866"/>
            <a:ext cx="6327490" cy="4849868"/>
          </a:xfrm>
          <a:prstGeom prst="rect">
            <a:avLst/>
          </a:prstGeom>
          <a:ln w="12700">
            <a:miter lim="400000"/>
          </a:ln>
        </p:spPr>
      </p:pic>
      <p:sp>
        <p:nvSpPr>
          <p:cNvPr id="381" name="Arrow 11"/>
          <p:cNvSpPr/>
          <p:nvPr/>
        </p:nvSpPr>
        <p:spPr>
          <a:xfrm>
            <a:off x="7769379" y="2477034"/>
            <a:ext cx="699163" cy="526406"/>
          </a:xfrm>
          <a:custGeom>
            <a:avLst/>
            <a:gdLst/>
            <a:ahLst/>
            <a:cxnLst>
              <a:cxn ang="0">
                <a:pos x="wd2" y="hd2"/>
              </a:cxn>
              <a:cxn ang="5400000">
                <a:pos x="wd2" y="hd2"/>
              </a:cxn>
              <a:cxn ang="10800000">
                <a:pos x="wd2" y="hd2"/>
              </a:cxn>
              <a:cxn ang="16200000">
                <a:pos x="wd2" y="hd2"/>
              </a:cxn>
            </a:cxnLst>
            <a:rect l="0" t="0" r="r" b="b"/>
            <a:pathLst>
              <a:path w="21600" h="21600" extrusionOk="0">
                <a:moveTo>
                  <a:pt x="13469" y="0"/>
                </a:moveTo>
                <a:cubicBezTo>
                  <a:pt x="13010" y="0"/>
                  <a:pt x="12551" y="232"/>
                  <a:pt x="12200" y="697"/>
                </a:cubicBezTo>
                <a:cubicBezTo>
                  <a:pt x="11500" y="1626"/>
                  <a:pt x="11500" y="3135"/>
                  <a:pt x="12200" y="4065"/>
                </a:cubicBezTo>
                <a:lnTo>
                  <a:pt x="15479" y="8419"/>
                </a:lnTo>
                <a:lnTo>
                  <a:pt x="1793" y="8419"/>
                </a:lnTo>
                <a:cubicBezTo>
                  <a:pt x="802" y="8419"/>
                  <a:pt x="0" y="9485"/>
                  <a:pt x="0" y="10800"/>
                </a:cubicBezTo>
                <a:cubicBezTo>
                  <a:pt x="0" y="12115"/>
                  <a:pt x="802" y="13181"/>
                  <a:pt x="1793" y="13181"/>
                </a:cubicBezTo>
                <a:lnTo>
                  <a:pt x="15479" y="13181"/>
                </a:lnTo>
                <a:lnTo>
                  <a:pt x="12200" y="17535"/>
                </a:lnTo>
                <a:cubicBezTo>
                  <a:pt x="11500" y="18465"/>
                  <a:pt x="11500" y="19974"/>
                  <a:pt x="12200" y="20903"/>
                </a:cubicBezTo>
                <a:cubicBezTo>
                  <a:pt x="12551" y="21368"/>
                  <a:pt x="13010" y="21600"/>
                  <a:pt x="13469" y="21600"/>
                </a:cubicBezTo>
                <a:cubicBezTo>
                  <a:pt x="13927" y="21600"/>
                  <a:pt x="14387" y="21368"/>
                  <a:pt x="14737" y="20903"/>
                </a:cubicBezTo>
                <a:lnTo>
                  <a:pt x="21074" y="12484"/>
                </a:lnTo>
                <a:cubicBezTo>
                  <a:pt x="21424" y="12019"/>
                  <a:pt x="21600" y="11409"/>
                  <a:pt x="21600" y="10800"/>
                </a:cubicBezTo>
                <a:cubicBezTo>
                  <a:pt x="21600" y="10191"/>
                  <a:pt x="21424" y="9581"/>
                  <a:pt x="21074" y="9116"/>
                </a:cubicBezTo>
                <a:lnTo>
                  <a:pt x="14737" y="697"/>
                </a:lnTo>
                <a:cubicBezTo>
                  <a:pt x="14387" y="232"/>
                  <a:pt x="13927" y="0"/>
                  <a:pt x="13469" y="0"/>
                </a:cubicBezTo>
                <a:close/>
              </a:path>
            </a:pathLst>
          </a:custGeom>
          <a:gradFill>
            <a:gsLst>
              <a:gs pos="0">
                <a:schemeClr val="accent1"/>
              </a:gs>
              <a:gs pos="100000">
                <a:schemeClr val="accent1">
                  <a:hueOff val="321133"/>
                  <a:satOff val="-12043"/>
                  <a:lumOff val="-7113"/>
                </a:schemeClr>
              </a:gs>
            </a:gsLst>
            <a:lin ang="5400000"/>
          </a:gradFill>
          <a:ln w="12700">
            <a:miter lim="400000"/>
          </a:ln>
          <a:effectLst>
            <a:outerShdw blurRad="76200" dir="18900000" rotWithShape="0">
              <a:srgbClr val="000000">
                <a:alpha val="80000"/>
              </a:srgbClr>
            </a:outerShdw>
          </a:effectLst>
        </p:spPr>
        <p:txBody>
          <a:bodyPr lIns="50800" tIns="50800" rIns="50800" bIns="50800" anchor="ctr"/>
          <a:lstStyle/>
          <a:p>
            <a:pPr>
              <a:defRPr sz="2400">
                <a:effectLst>
                  <a:outerShdw blurRad="25400" dist="23998" dir="2700000" rotWithShape="0">
                    <a:srgbClr val="000000">
                      <a:alpha val="31034"/>
                    </a:srgbClr>
                  </a:outerShdw>
                </a:effectLst>
              </a:defRPr>
            </a:pPr>
            <a:endParaRPr/>
          </a:p>
        </p:txBody>
      </p:sp>
    </p:spTree>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3" name="Format and Modify Text in Excel"/>
          <p:cNvSpPr txBox="1">
            <a:spLocks noGrp="1"/>
          </p:cNvSpPr>
          <p:nvPr>
            <p:ph type="title"/>
          </p:nvPr>
        </p:nvSpPr>
        <p:spPr>
          <a:prstGeom prst="rect">
            <a:avLst/>
          </a:prstGeom>
        </p:spPr>
        <p:txBody>
          <a:bodyPr/>
          <a:lstStyle>
            <a:lvl1pPr>
              <a:defRPr sz="6000"/>
            </a:lvl1pPr>
          </a:lstStyle>
          <a:p>
            <a:r>
              <a:t>Format and Modify Text in Excel</a:t>
            </a:r>
          </a:p>
        </p:txBody>
      </p:sp>
      <p:sp>
        <p:nvSpPr>
          <p:cNvPr id="384" name="The RIGHT(), LEFT(), &amp; MID(), functions can be used to extract text from the right end, left end, or middle portion of text.…"/>
          <p:cNvSpPr txBox="1">
            <a:spLocks noGrp="1"/>
          </p:cNvSpPr>
          <p:nvPr>
            <p:ph type="body" sz="quarter" idx="1"/>
          </p:nvPr>
        </p:nvSpPr>
        <p:spPr>
          <a:xfrm>
            <a:off x="952500" y="3465740"/>
            <a:ext cx="5334000" cy="3690264"/>
          </a:xfrm>
          <a:prstGeom prst="rect">
            <a:avLst/>
          </a:prstGeom>
        </p:spPr>
        <p:txBody>
          <a:bodyPr/>
          <a:lstStyle/>
          <a:p>
            <a:pPr marL="171450" indent="-171450" defTabSz="262889">
              <a:spcBef>
                <a:spcPts val="1700"/>
              </a:spcBef>
              <a:defRPr sz="1260"/>
            </a:pPr>
            <a:r>
              <a:t>The </a:t>
            </a:r>
            <a:r>
              <a:rPr b="1">
                <a:latin typeface="Helvetica"/>
                <a:ea typeface="Helvetica"/>
                <a:cs typeface="Helvetica"/>
                <a:sym typeface="Helvetica"/>
              </a:rPr>
              <a:t>RIGHT()</a:t>
            </a:r>
            <a:r>
              <a:t>, </a:t>
            </a:r>
            <a:r>
              <a:rPr b="1">
                <a:latin typeface="Helvetica"/>
                <a:ea typeface="Helvetica"/>
                <a:cs typeface="Helvetica"/>
                <a:sym typeface="Helvetica"/>
              </a:rPr>
              <a:t>LEFT()</a:t>
            </a:r>
            <a:r>
              <a:t>, &amp; </a:t>
            </a:r>
            <a:r>
              <a:rPr b="1">
                <a:latin typeface="Helvetica"/>
                <a:ea typeface="Helvetica"/>
                <a:cs typeface="Helvetica"/>
                <a:sym typeface="Helvetica"/>
              </a:rPr>
              <a:t>MID()</a:t>
            </a:r>
            <a:r>
              <a:t>, functions can be used to extract text from the right end, left end, or middle portion of text.</a:t>
            </a:r>
          </a:p>
          <a:p>
            <a:pPr marL="171450" indent="-171450" defTabSz="262889">
              <a:spcBef>
                <a:spcPts val="1700"/>
              </a:spcBef>
              <a:defRPr sz="1260"/>
            </a:pPr>
            <a:r>
              <a:t>The </a:t>
            </a:r>
            <a:r>
              <a:rPr b="1">
                <a:latin typeface="Helvetica"/>
                <a:ea typeface="Helvetica"/>
                <a:cs typeface="Helvetica"/>
                <a:sym typeface="Helvetica"/>
              </a:rPr>
              <a:t>RIGHT()</a:t>
            </a:r>
            <a:r>
              <a:t> function contains the syntax “</a:t>
            </a:r>
            <a:r>
              <a:rPr b="1">
                <a:latin typeface="Helvetica"/>
                <a:ea typeface="Helvetica"/>
                <a:cs typeface="Helvetica"/>
                <a:sym typeface="Helvetica"/>
              </a:rPr>
              <a:t>RIGHT(text,[num_chars])</a:t>
            </a:r>
            <a:r>
              <a:t>”</a:t>
            </a:r>
          </a:p>
          <a:p>
            <a:pPr marL="171450" indent="-171450" defTabSz="262889">
              <a:spcBef>
                <a:spcPts val="1700"/>
              </a:spcBef>
              <a:defRPr sz="1260"/>
            </a:pPr>
            <a:r>
              <a:t>In the image to the right, cell T33 contains the string </a:t>
            </a:r>
            <a:r>
              <a:rPr b="1">
                <a:latin typeface="Helvetica"/>
                <a:ea typeface="Helvetica"/>
                <a:cs typeface="Helvetica"/>
                <a:sym typeface="Helvetica"/>
              </a:rPr>
              <a:t>“text.” </a:t>
            </a:r>
            <a:r>
              <a:t>because the formula written in cell T33 is “</a:t>
            </a:r>
            <a:r>
              <a:rPr b="1">
                <a:latin typeface="Helvetica"/>
                <a:ea typeface="Helvetica"/>
                <a:cs typeface="Helvetica"/>
                <a:sym typeface="Helvetica"/>
              </a:rPr>
              <a:t>=RIGHT(T31,5)</a:t>
            </a:r>
            <a:r>
              <a:t>” indicating Excel to extract the last five characters from the value in Cell T31.</a:t>
            </a:r>
          </a:p>
          <a:p>
            <a:pPr marL="171450" indent="-171450" defTabSz="262889">
              <a:spcBef>
                <a:spcPts val="1700"/>
              </a:spcBef>
              <a:defRPr sz="1260"/>
            </a:pPr>
            <a:r>
              <a:t>The </a:t>
            </a:r>
            <a:r>
              <a:rPr b="1">
                <a:latin typeface="Helvetica"/>
                <a:ea typeface="Helvetica"/>
                <a:cs typeface="Helvetica"/>
                <a:sym typeface="Helvetica"/>
              </a:rPr>
              <a:t>MID()</a:t>
            </a:r>
            <a:r>
              <a:t> function contains the syntax “</a:t>
            </a:r>
            <a:r>
              <a:rPr b="1">
                <a:latin typeface="Helvetica"/>
                <a:ea typeface="Helvetica"/>
                <a:cs typeface="Helvetica"/>
                <a:sym typeface="Helvetica"/>
              </a:rPr>
              <a:t>MID(text, start_num, num_chars)</a:t>
            </a:r>
            <a:r>
              <a:t>”</a:t>
            </a:r>
          </a:p>
          <a:p>
            <a:pPr marL="171450" indent="-171450" defTabSz="262889">
              <a:spcBef>
                <a:spcPts val="1700"/>
              </a:spcBef>
              <a:defRPr sz="1260"/>
            </a:pPr>
            <a:r>
              <a:t>For example, in the image to the right, Cell T43 contains the string “</a:t>
            </a:r>
            <a:r>
              <a:rPr b="1">
                <a:latin typeface="Helvetica"/>
                <a:ea typeface="Helvetica"/>
                <a:cs typeface="Helvetica"/>
                <a:sym typeface="Helvetica"/>
              </a:rPr>
              <a:t>extract me” </a:t>
            </a:r>
            <a:r>
              <a:t>because the formula written in cell T43 is “</a:t>
            </a:r>
            <a:r>
              <a:rPr b="1">
                <a:latin typeface="Helvetica"/>
                <a:ea typeface="Helvetica"/>
                <a:cs typeface="Helvetica"/>
                <a:sym typeface="Helvetica"/>
              </a:rPr>
              <a:t>=MID(T41,13,10)</a:t>
            </a:r>
            <a:r>
              <a:t>” which indicates Excel to refer to the value in cell T41, start the extraction at the 13th character, and end it 10 characters later. This returns the value of “</a:t>
            </a:r>
            <a:r>
              <a:rPr b="1">
                <a:latin typeface="Helvetica"/>
                <a:ea typeface="Helvetica"/>
                <a:cs typeface="Helvetica"/>
                <a:sym typeface="Helvetica"/>
              </a:rPr>
              <a:t>extract me</a:t>
            </a:r>
            <a:r>
              <a:t>” in cell T43. </a:t>
            </a:r>
          </a:p>
        </p:txBody>
      </p:sp>
      <p:pic>
        <p:nvPicPr>
          <p:cNvPr id="385" name="Screen Shot 2019-12-14 at 3.18.23 PM.png" descr="Screen Shot 2019-12-14 at 3.18.23 PM.png"/>
          <p:cNvPicPr>
            <a:picLocks noChangeAspect="1"/>
          </p:cNvPicPr>
          <p:nvPr/>
        </p:nvPicPr>
        <p:blipFill>
          <a:blip r:embed="rId2"/>
          <a:stretch>
            <a:fillRect/>
          </a:stretch>
        </p:blipFill>
        <p:spPr>
          <a:xfrm>
            <a:off x="6646697" y="3071298"/>
            <a:ext cx="5984619" cy="4479148"/>
          </a:xfrm>
          <a:prstGeom prst="rect">
            <a:avLst/>
          </a:prstGeom>
          <a:ln w="12700">
            <a:miter lim="400000"/>
          </a:ln>
        </p:spPr>
      </p:pic>
    </p:spTree>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7" name="You can use the UPPER() function to convert text or a reference to upper case. Syntax: “=UPPER(text)”…"/>
          <p:cNvSpPr txBox="1">
            <a:spLocks noGrp="1"/>
          </p:cNvSpPr>
          <p:nvPr>
            <p:ph type="body" sz="quarter" idx="1"/>
          </p:nvPr>
        </p:nvSpPr>
        <p:spPr>
          <a:xfrm>
            <a:off x="952500" y="2590800"/>
            <a:ext cx="5334000" cy="2191818"/>
          </a:xfrm>
          <a:prstGeom prst="rect">
            <a:avLst/>
          </a:prstGeom>
        </p:spPr>
        <p:txBody>
          <a:bodyPr/>
          <a:lstStyle/>
          <a:p>
            <a:pPr marL="224789" indent="-224789" defTabSz="344677">
              <a:spcBef>
                <a:spcPts val="2200"/>
              </a:spcBef>
              <a:defRPr sz="1651"/>
            </a:pPr>
            <a:r>
              <a:t>You can use the </a:t>
            </a:r>
            <a:r>
              <a:rPr b="1">
                <a:latin typeface="Helvetica"/>
                <a:ea typeface="Helvetica"/>
                <a:cs typeface="Helvetica"/>
                <a:sym typeface="Helvetica"/>
              </a:rPr>
              <a:t>UPPER()</a:t>
            </a:r>
            <a:r>
              <a:t> function to convert text or a reference to upper case. Syntax: “</a:t>
            </a:r>
            <a:r>
              <a:rPr b="1">
                <a:latin typeface="Helvetica"/>
                <a:ea typeface="Helvetica"/>
                <a:cs typeface="Helvetica"/>
                <a:sym typeface="Helvetica"/>
              </a:rPr>
              <a:t>=UPPER(text)</a:t>
            </a:r>
            <a:r>
              <a:t>”</a:t>
            </a:r>
          </a:p>
          <a:p>
            <a:pPr marL="224789" indent="-224789" defTabSz="344677">
              <a:spcBef>
                <a:spcPts val="2200"/>
              </a:spcBef>
              <a:defRPr sz="1651"/>
            </a:pPr>
            <a:r>
              <a:t>You can use the </a:t>
            </a:r>
            <a:r>
              <a:rPr b="1">
                <a:latin typeface="Helvetica"/>
                <a:ea typeface="Helvetica"/>
                <a:cs typeface="Helvetica"/>
                <a:sym typeface="Helvetica"/>
              </a:rPr>
              <a:t>LOWER()</a:t>
            </a:r>
            <a:r>
              <a:t> function to convert text or a reference to lower case. Syntax: “</a:t>
            </a:r>
            <a:r>
              <a:rPr b="1">
                <a:latin typeface="Helvetica"/>
                <a:ea typeface="Helvetica"/>
                <a:cs typeface="Helvetica"/>
                <a:sym typeface="Helvetica"/>
              </a:rPr>
              <a:t>=LOWER(text)</a:t>
            </a:r>
            <a:r>
              <a:t>”</a:t>
            </a:r>
          </a:p>
          <a:p>
            <a:pPr marL="224789" indent="-224789" defTabSz="344677">
              <a:spcBef>
                <a:spcPts val="2200"/>
              </a:spcBef>
              <a:defRPr sz="1651"/>
            </a:pPr>
            <a:r>
              <a:t>The </a:t>
            </a:r>
            <a:r>
              <a:rPr b="1">
                <a:latin typeface="Helvetica"/>
                <a:ea typeface="Helvetica"/>
                <a:cs typeface="Helvetica"/>
                <a:sym typeface="Helvetica"/>
              </a:rPr>
              <a:t>LEN()</a:t>
            </a:r>
            <a:r>
              <a:t> function returns the number of characters in a string. Syntax: “</a:t>
            </a:r>
            <a:r>
              <a:rPr b="1">
                <a:latin typeface="Helvetica"/>
                <a:ea typeface="Helvetica"/>
                <a:cs typeface="Helvetica"/>
                <a:sym typeface="Helvetica"/>
              </a:rPr>
              <a:t>=LEN(text)</a:t>
            </a:r>
            <a:r>
              <a:t>”</a:t>
            </a:r>
          </a:p>
        </p:txBody>
      </p:sp>
      <p:sp>
        <p:nvSpPr>
          <p:cNvPr id="388" name="Format and Modify Text in Excel"/>
          <p:cNvSpPr txBox="1">
            <a:spLocks noGrp="1"/>
          </p:cNvSpPr>
          <p:nvPr>
            <p:ph type="title"/>
          </p:nvPr>
        </p:nvSpPr>
        <p:spPr>
          <a:prstGeom prst="rect">
            <a:avLst/>
          </a:prstGeom>
        </p:spPr>
        <p:txBody>
          <a:bodyPr/>
          <a:lstStyle>
            <a:lvl1pPr>
              <a:defRPr sz="6000"/>
            </a:lvl1pPr>
          </a:lstStyle>
          <a:p>
            <a:r>
              <a:t>Format and Modify Text in Excel</a:t>
            </a:r>
          </a:p>
        </p:txBody>
      </p:sp>
      <p:pic>
        <p:nvPicPr>
          <p:cNvPr id="389" name="Screen Shot 2019-12-14 at 3.30.09 PM.png" descr="Screen Shot 2019-12-14 at 3.30.09 PM.png"/>
          <p:cNvPicPr>
            <a:picLocks noChangeAspect="1"/>
          </p:cNvPicPr>
          <p:nvPr/>
        </p:nvPicPr>
        <p:blipFill>
          <a:blip r:embed="rId2"/>
          <a:stretch>
            <a:fillRect/>
          </a:stretch>
        </p:blipFill>
        <p:spPr>
          <a:xfrm>
            <a:off x="6869358" y="2624110"/>
            <a:ext cx="5031884" cy="4187220"/>
          </a:xfrm>
          <a:prstGeom prst="rect">
            <a:avLst/>
          </a:prstGeom>
          <a:ln w="12700">
            <a:miter lim="400000"/>
          </a:ln>
        </p:spPr>
      </p:pic>
      <p:sp>
        <p:nvSpPr>
          <p:cNvPr id="390" name="In the image to the right, cell T33 contains the text in cell T31 with capitalization, using the formula “=UPPER(T31)”…"/>
          <p:cNvSpPr txBox="1"/>
          <p:nvPr/>
        </p:nvSpPr>
        <p:spPr>
          <a:xfrm>
            <a:off x="952500" y="5332679"/>
            <a:ext cx="5334000" cy="15751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p>
            <a:pPr marL="209550" indent="-209550" algn="l" defTabSz="321310">
              <a:spcBef>
                <a:spcPts val="2000"/>
              </a:spcBef>
              <a:buSzPct val="75000"/>
              <a:buChar char="•"/>
              <a:defRPr sz="1540"/>
            </a:pPr>
            <a:r>
              <a:t>In the image to the right, cell T33 contains the text in cell T31 with capitalization, using the formula “</a:t>
            </a:r>
            <a:r>
              <a:rPr b="1">
                <a:latin typeface="Helvetica"/>
                <a:ea typeface="Helvetica"/>
                <a:cs typeface="Helvetica"/>
                <a:sym typeface="Helvetica"/>
              </a:rPr>
              <a:t>=UPPER(T31)</a:t>
            </a:r>
            <a:r>
              <a:t>” </a:t>
            </a:r>
          </a:p>
          <a:p>
            <a:pPr marL="209550" indent="-209550" algn="l" defTabSz="321310">
              <a:spcBef>
                <a:spcPts val="2000"/>
              </a:spcBef>
              <a:buSzPct val="75000"/>
              <a:buChar char="•"/>
              <a:defRPr sz="1540"/>
            </a:pPr>
            <a:r>
              <a:t>The value in cell T43 is 6 because of its formula, which is “</a:t>
            </a:r>
            <a:r>
              <a:rPr b="1">
                <a:latin typeface="Helvetica"/>
                <a:ea typeface="Helvetica"/>
                <a:cs typeface="Helvetica"/>
                <a:sym typeface="Helvetica"/>
              </a:rPr>
              <a:t>=LEN(T41)</a:t>
            </a:r>
            <a:r>
              <a:t>” which indicates Excel to count the number of characters contained in cell T41, which is 6.</a:t>
            </a:r>
          </a:p>
        </p:txBody>
      </p:sp>
    </p:spTree>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 name="The CONCAT() function can be used to combine text from multiple ranges or strings, but it does not provide the ability to add any delimiters or constraints. Syntax: “=CONCAT(text1,[text2]…)”…"/>
          <p:cNvSpPr txBox="1">
            <a:spLocks noGrp="1"/>
          </p:cNvSpPr>
          <p:nvPr>
            <p:ph type="body" sz="quarter" idx="1"/>
          </p:nvPr>
        </p:nvSpPr>
        <p:spPr>
          <a:xfrm>
            <a:off x="952500" y="2440710"/>
            <a:ext cx="4188942" cy="2530603"/>
          </a:xfrm>
          <a:prstGeom prst="rect">
            <a:avLst/>
          </a:prstGeom>
        </p:spPr>
        <p:txBody>
          <a:bodyPr>
            <a:normAutofit lnSpcReduction="10000"/>
          </a:bodyPr>
          <a:lstStyle/>
          <a:p>
            <a:pPr marL="201929" indent="-201929" defTabSz="309625">
              <a:spcBef>
                <a:spcPts val="2000"/>
              </a:spcBef>
              <a:defRPr sz="1483"/>
            </a:pPr>
            <a:r>
              <a:t>The </a:t>
            </a:r>
            <a:r>
              <a:rPr b="1">
                <a:latin typeface="Helvetica"/>
                <a:ea typeface="Helvetica"/>
                <a:cs typeface="Helvetica"/>
                <a:sym typeface="Helvetica"/>
              </a:rPr>
              <a:t>CONCAT()</a:t>
            </a:r>
            <a:r>
              <a:t> function can be used to combine text from multiple ranges or strings, but it does not provide the ability to add any delimiters or constraints. Syntax: “</a:t>
            </a:r>
            <a:r>
              <a:rPr b="1">
                <a:latin typeface="Helvetica"/>
                <a:ea typeface="Helvetica"/>
                <a:cs typeface="Helvetica"/>
                <a:sym typeface="Helvetica"/>
              </a:rPr>
              <a:t>=CONCAT(text1,[text2]…)</a:t>
            </a:r>
            <a:r>
              <a:t>” </a:t>
            </a:r>
          </a:p>
          <a:p>
            <a:pPr marL="201929" indent="-201929" defTabSz="309625">
              <a:spcBef>
                <a:spcPts val="2000"/>
              </a:spcBef>
              <a:defRPr sz="1483"/>
            </a:pPr>
            <a:r>
              <a:t>See figure P1. Cell T34 contains the combined ranges of text (T30:T32), but does not contain any spaces, or commas. You can use the </a:t>
            </a:r>
            <a:r>
              <a:rPr b="1">
                <a:latin typeface="Helvetica"/>
                <a:ea typeface="Helvetica"/>
                <a:cs typeface="Helvetica"/>
                <a:sym typeface="Helvetica"/>
              </a:rPr>
              <a:t>TEXTJOIN()</a:t>
            </a:r>
            <a:r>
              <a:t> function to add a delimiter.</a:t>
            </a:r>
          </a:p>
        </p:txBody>
      </p:sp>
      <p:sp>
        <p:nvSpPr>
          <p:cNvPr id="393" name="Format and Modify Text in Excel"/>
          <p:cNvSpPr txBox="1">
            <a:spLocks noGrp="1"/>
          </p:cNvSpPr>
          <p:nvPr>
            <p:ph type="title"/>
          </p:nvPr>
        </p:nvSpPr>
        <p:spPr>
          <a:prstGeom prst="rect">
            <a:avLst/>
          </a:prstGeom>
        </p:spPr>
        <p:txBody>
          <a:bodyPr/>
          <a:lstStyle>
            <a:lvl1pPr>
              <a:defRPr sz="6000"/>
            </a:lvl1pPr>
          </a:lstStyle>
          <a:p>
            <a:r>
              <a:t>Format and Modify Text in Excel</a:t>
            </a:r>
          </a:p>
        </p:txBody>
      </p:sp>
      <p:pic>
        <p:nvPicPr>
          <p:cNvPr id="394" name="Screen Shot 2019-12-14 at 3.47.54 PM.png" descr="Screen Shot 2019-12-14 at 3.47.54 PM.png"/>
          <p:cNvPicPr>
            <a:picLocks noChangeAspect="1"/>
          </p:cNvPicPr>
          <p:nvPr/>
        </p:nvPicPr>
        <p:blipFill>
          <a:blip r:embed="rId2"/>
          <a:stretch>
            <a:fillRect/>
          </a:stretch>
        </p:blipFill>
        <p:spPr>
          <a:xfrm>
            <a:off x="5433390" y="2398800"/>
            <a:ext cx="7380386" cy="2614423"/>
          </a:xfrm>
          <a:prstGeom prst="rect">
            <a:avLst/>
          </a:prstGeom>
          <a:ln w="12700">
            <a:miter lim="400000"/>
          </a:ln>
        </p:spPr>
      </p:pic>
      <p:sp>
        <p:nvSpPr>
          <p:cNvPr id="395" name="The TEXTJOIN() function combines text from multiple ranges or strings, but includes a specified delimiter between each value that is to be combined. Syntax: “=TEXTJOIN(delimiter, ignore_empty, text1, [text2]…)”…"/>
          <p:cNvSpPr txBox="1"/>
          <p:nvPr/>
        </p:nvSpPr>
        <p:spPr>
          <a:xfrm>
            <a:off x="952500" y="5454230"/>
            <a:ext cx="4188942" cy="253060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p>
            <a:pPr marL="190500" indent="-190500" algn="l" defTabSz="292100">
              <a:spcBef>
                <a:spcPts val="1900"/>
              </a:spcBef>
              <a:buSzPct val="75000"/>
              <a:buChar char="•"/>
              <a:defRPr sz="1400"/>
            </a:pPr>
            <a:r>
              <a:t>The </a:t>
            </a:r>
            <a:r>
              <a:rPr b="1">
                <a:latin typeface="Helvetica"/>
                <a:ea typeface="Helvetica"/>
                <a:cs typeface="Helvetica"/>
                <a:sym typeface="Helvetica"/>
              </a:rPr>
              <a:t>TEXTJOIN()</a:t>
            </a:r>
            <a:r>
              <a:t> function combines text from multiple ranges or strings, but includes a specified delimiter between each value that is to be combined. Syntax: “</a:t>
            </a:r>
            <a:r>
              <a:rPr b="1">
                <a:latin typeface="Helvetica"/>
                <a:ea typeface="Helvetica"/>
                <a:cs typeface="Helvetica"/>
                <a:sym typeface="Helvetica"/>
              </a:rPr>
              <a:t>=TEXTJOIN(delimiter, ignore_empty, text1, [text2]…)</a:t>
            </a:r>
            <a:r>
              <a:t>”</a:t>
            </a:r>
          </a:p>
          <a:p>
            <a:pPr marL="190500" indent="-190500" algn="l" defTabSz="292100">
              <a:spcBef>
                <a:spcPts val="1900"/>
              </a:spcBef>
              <a:buSzPct val="75000"/>
              <a:buChar char="•"/>
              <a:defRPr sz="1400"/>
            </a:pPr>
            <a:r>
              <a:t>For example, in Figure P2, cell T44 contains the combined ranges of text (T40:T42), but also includes a delimiter indicating Excel to add a </a:t>
            </a:r>
            <a:r>
              <a:rPr i="1">
                <a:latin typeface="Helvetica"/>
                <a:ea typeface="Helvetica"/>
                <a:cs typeface="Helvetica"/>
                <a:sym typeface="Helvetica"/>
              </a:rPr>
              <a:t>comma &amp; space</a:t>
            </a:r>
            <a:r>
              <a:t> between each value to be combined.</a:t>
            </a:r>
          </a:p>
        </p:txBody>
      </p:sp>
      <p:sp>
        <p:nvSpPr>
          <p:cNvPr id="396" name="Figure P1"/>
          <p:cNvSpPr txBox="1"/>
          <p:nvPr/>
        </p:nvSpPr>
        <p:spPr>
          <a:xfrm>
            <a:off x="8372001" y="4911593"/>
            <a:ext cx="1503165" cy="4699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2400" b="1" i="1" u="sng">
                <a:latin typeface="Helvetica"/>
                <a:ea typeface="Helvetica"/>
                <a:cs typeface="Helvetica"/>
                <a:sym typeface="Helvetica"/>
              </a:defRPr>
            </a:lvl1pPr>
          </a:lstStyle>
          <a:p>
            <a:r>
              <a:t>Figure P1</a:t>
            </a:r>
          </a:p>
        </p:txBody>
      </p:sp>
      <p:sp>
        <p:nvSpPr>
          <p:cNvPr id="397" name="Figure P2"/>
          <p:cNvSpPr txBox="1"/>
          <p:nvPr/>
        </p:nvSpPr>
        <p:spPr>
          <a:xfrm>
            <a:off x="8372001" y="7765787"/>
            <a:ext cx="1503165" cy="4699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2400" b="1" i="1" u="sng">
                <a:latin typeface="Helvetica"/>
                <a:ea typeface="Helvetica"/>
                <a:cs typeface="Helvetica"/>
                <a:sym typeface="Helvetica"/>
              </a:defRPr>
            </a:lvl1pPr>
          </a:lstStyle>
          <a:p>
            <a:r>
              <a:t>Figure P2</a:t>
            </a:r>
          </a:p>
        </p:txBody>
      </p:sp>
      <p:sp>
        <p:nvSpPr>
          <p:cNvPr id="398" name="Arrow 11"/>
          <p:cNvSpPr/>
          <p:nvPr/>
        </p:nvSpPr>
        <p:spPr>
          <a:xfrm>
            <a:off x="6986382" y="2351195"/>
            <a:ext cx="624114" cy="469901"/>
          </a:xfrm>
          <a:custGeom>
            <a:avLst/>
            <a:gdLst/>
            <a:ahLst/>
            <a:cxnLst>
              <a:cxn ang="0">
                <a:pos x="wd2" y="hd2"/>
              </a:cxn>
              <a:cxn ang="5400000">
                <a:pos x="wd2" y="hd2"/>
              </a:cxn>
              <a:cxn ang="10800000">
                <a:pos x="wd2" y="hd2"/>
              </a:cxn>
              <a:cxn ang="16200000">
                <a:pos x="wd2" y="hd2"/>
              </a:cxn>
            </a:cxnLst>
            <a:rect l="0" t="0" r="r" b="b"/>
            <a:pathLst>
              <a:path w="21600" h="21600" extrusionOk="0">
                <a:moveTo>
                  <a:pt x="13469" y="0"/>
                </a:moveTo>
                <a:cubicBezTo>
                  <a:pt x="13010" y="0"/>
                  <a:pt x="12551" y="232"/>
                  <a:pt x="12200" y="697"/>
                </a:cubicBezTo>
                <a:cubicBezTo>
                  <a:pt x="11500" y="1626"/>
                  <a:pt x="11500" y="3135"/>
                  <a:pt x="12200" y="4065"/>
                </a:cubicBezTo>
                <a:lnTo>
                  <a:pt x="15479" y="8419"/>
                </a:lnTo>
                <a:lnTo>
                  <a:pt x="1793" y="8419"/>
                </a:lnTo>
                <a:cubicBezTo>
                  <a:pt x="802" y="8419"/>
                  <a:pt x="0" y="9485"/>
                  <a:pt x="0" y="10800"/>
                </a:cubicBezTo>
                <a:cubicBezTo>
                  <a:pt x="0" y="12115"/>
                  <a:pt x="802" y="13181"/>
                  <a:pt x="1793" y="13181"/>
                </a:cubicBezTo>
                <a:lnTo>
                  <a:pt x="15479" y="13181"/>
                </a:lnTo>
                <a:lnTo>
                  <a:pt x="12200" y="17535"/>
                </a:lnTo>
                <a:cubicBezTo>
                  <a:pt x="11500" y="18465"/>
                  <a:pt x="11500" y="19974"/>
                  <a:pt x="12200" y="20903"/>
                </a:cubicBezTo>
                <a:cubicBezTo>
                  <a:pt x="12551" y="21368"/>
                  <a:pt x="13010" y="21600"/>
                  <a:pt x="13469" y="21600"/>
                </a:cubicBezTo>
                <a:cubicBezTo>
                  <a:pt x="13927" y="21600"/>
                  <a:pt x="14387" y="21368"/>
                  <a:pt x="14737" y="20903"/>
                </a:cubicBezTo>
                <a:lnTo>
                  <a:pt x="21074" y="12484"/>
                </a:lnTo>
                <a:cubicBezTo>
                  <a:pt x="21424" y="12019"/>
                  <a:pt x="21600" y="11409"/>
                  <a:pt x="21600" y="10800"/>
                </a:cubicBezTo>
                <a:cubicBezTo>
                  <a:pt x="21600" y="10191"/>
                  <a:pt x="21424" y="9581"/>
                  <a:pt x="21074" y="9116"/>
                </a:cubicBezTo>
                <a:lnTo>
                  <a:pt x="14737" y="697"/>
                </a:lnTo>
                <a:cubicBezTo>
                  <a:pt x="14387" y="232"/>
                  <a:pt x="13927" y="0"/>
                  <a:pt x="13469" y="0"/>
                </a:cubicBezTo>
                <a:close/>
              </a:path>
            </a:pathLst>
          </a:custGeom>
          <a:gradFill>
            <a:gsLst>
              <a:gs pos="0">
                <a:schemeClr val="accent1"/>
              </a:gs>
              <a:gs pos="100000">
                <a:schemeClr val="accent1">
                  <a:hueOff val="321133"/>
                  <a:satOff val="-12043"/>
                  <a:lumOff val="-7113"/>
                </a:schemeClr>
              </a:gs>
            </a:gsLst>
            <a:lin ang="5400000"/>
          </a:gradFill>
          <a:ln w="12700">
            <a:miter lim="400000"/>
          </a:ln>
          <a:effectLst>
            <a:outerShdw blurRad="76200" dir="18900000" rotWithShape="0">
              <a:srgbClr val="000000">
                <a:alpha val="80000"/>
              </a:srgbClr>
            </a:outerShdw>
          </a:effectLst>
        </p:spPr>
        <p:txBody>
          <a:bodyPr lIns="50800" tIns="50800" rIns="50800" bIns="50800" anchor="ctr"/>
          <a:lstStyle/>
          <a:p>
            <a:pPr>
              <a:defRPr sz="2400">
                <a:effectLst>
                  <a:outerShdw blurRad="25400" dist="23998" dir="2700000" rotWithShape="0">
                    <a:srgbClr val="000000">
                      <a:alpha val="31034"/>
                    </a:srgbClr>
                  </a:outerShdw>
                </a:effectLst>
              </a:defRPr>
            </a:pPr>
            <a:endParaRPr/>
          </a:p>
        </p:txBody>
      </p:sp>
      <p:pic>
        <p:nvPicPr>
          <p:cNvPr id="399" name="Screen Shot 2019-12-14 at 4.01.39 PM.png" descr="Screen Shot 2019-12-14 at 4.01.39 PM.png"/>
          <p:cNvPicPr>
            <a:picLocks noChangeAspect="1"/>
          </p:cNvPicPr>
          <p:nvPr/>
        </p:nvPicPr>
        <p:blipFill>
          <a:blip r:embed="rId3"/>
          <a:stretch>
            <a:fillRect/>
          </a:stretch>
        </p:blipFill>
        <p:spPr>
          <a:xfrm>
            <a:off x="5372551" y="5553755"/>
            <a:ext cx="7380386" cy="2331552"/>
          </a:xfrm>
          <a:prstGeom prst="rect">
            <a:avLst/>
          </a:prstGeom>
          <a:ln w="12700">
            <a:miter lim="400000"/>
          </a:ln>
        </p:spPr>
      </p:pic>
      <p:sp>
        <p:nvSpPr>
          <p:cNvPr id="400" name="Arrow 11"/>
          <p:cNvSpPr/>
          <p:nvPr/>
        </p:nvSpPr>
        <p:spPr>
          <a:xfrm>
            <a:off x="6944941" y="5505450"/>
            <a:ext cx="624115" cy="469901"/>
          </a:xfrm>
          <a:custGeom>
            <a:avLst/>
            <a:gdLst/>
            <a:ahLst/>
            <a:cxnLst>
              <a:cxn ang="0">
                <a:pos x="wd2" y="hd2"/>
              </a:cxn>
              <a:cxn ang="5400000">
                <a:pos x="wd2" y="hd2"/>
              </a:cxn>
              <a:cxn ang="10800000">
                <a:pos x="wd2" y="hd2"/>
              </a:cxn>
              <a:cxn ang="16200000">
                <a:pos x="wd2" y="hd2"/>
              </a:cxn>
            </a:cxnLst>
            <a:rect l="0" t="0" r="r" b="b"/>
            <a:pathLst>
              <a:path w="21600" h="21600" extrusionOk="0">
                <a:moveTo>
                  <a:pt x="13469" y="0"/>
                </a:moveTo>
                <a:cubicBezTo>
                  <a:pt x="13010" y="0"/>
                  <a:pt x="12551" y="232"/>
                  <a:pt x="12200" y="697"/>
                </a:cubicBezTo>
                <a:cubicBezTo>
                  <a:pt x="11500" y="1626"/>
                  <a:pt x="11500" y="3135"/>
                  <a:pt x="12200" y="4065"/>
                </a:cubicBezTo>
                <a:lnTo>
                  <a:pt x="15479" y="8419"/>
                </a:lnTo>
                <a:lnTo>
                  <a:pt x="1793" y="8419"/>
                </a:lnTo>
                <a:cubicBezTo>
                  <a:pt x="802" y="8419"/>
                  <a:pt x="0" y="9485"/>
                  <a:pt x="0" y="10800"/>
                </a:cubicBezTo>
                <a:cubicBezTo>
                  <a:pt x="0" y="12115"/>
                  <a:pt x="802" y="13181"/>
                  <a:pt x="1793" y="13181"/>
                </a:cubicBezTo>
                <a:lnTo>
                  <a:pt x="15479" y="13181"/>
                </a:lnTo>
                <a:lnTo>
                  <a:pt x="12200" y="17535"/>
                </a:lnTo>
                <a:cubicBezTo>
                  <a:pt x="11500" y="18465"/>
                  <a:pt x="11500" y="19974"/>
                  <a:pt x="12200" y="20903"/>
                </a:cubicBezTo>
                <a:cubicBezTo>
                  <a:pt x="12551" y="21368"/>
                  <a:pt x="13010" y="21600"/>
                  <a:pt x="13469" y="21600"/>
                </a:cubicBezTo>
                <a:cubicBezTo>
                  <a:pt x="13927" y="21600"/>
                  <a:pt x="14387" y="21368"/>
                  <a:pt x="14737" y="20903"/>
                </a:cubicBezTo>
                <a:lnTo>
                  <a:pt x="21074" y="12484"/>
                </a:lnTo>
                <a:cubicBezTo>
                  <a:pt x="21424" y="12019"/>
                  <a:pt x="21600" y="11409"/>
                  <a:pt x="21600" y="10800"/>
                </a:cubicBezTo>
                <a:cubicBezTo>
                  <a:pt x="21600" y="10191"/>
                  <a:pt x="21424" y="9581"/>
                  <a:pt x="21074" y="9116"/>
                </a:cubicBezTo>
                <a:lnTo>
                  <a:pt x="14737" y="697"/>
                </a:lnTo>
                <a:cubicBezTo>
                  <a:pt x="14387" y="232"/>
                  <a:pt x="13927" y="0"/>
                  <a:pt x="13469" y="0"/>
                </a:cubicBezTo>
                <a:close/>
              </a:path>
            </a:pathLst>
          </a:custGeom>
          <a:gradFill>
            <a:gsLst>
              <a:gs pos="0">
                <a:schemeClr val="accent1"/>
              </a:gs>
              <a:gs pos="100000">
                <a:schemeClr val="accent1">
                  <a:hueOff val="321133"/>
                  <a:satOff val="-12043"/>
                  <a:lumOff val="-7113"/>
                </a:schemeClr>
              </a:gs>
            </a:gsLst>
            <a:lin ang="5400000"/>
          </a:gradFill>
          <a:ln w="12700">
            <a:miter lim="400000"/>
          </a:ln>
          <a:effectLst>
            <a:outerShdw blurRad="76200" dir="18900000" rotWithShape="0">
              <a:srgbClr val="000000">
                <a:alpha val="80000"/>
              </a:srgbClr>
            </a:outerShdw>
          </a:effectLst>
        </p:spPr>
        <p:txBody>
          <a:bodyPr lIns="50800" tIns="50800" rIns="50800" bIns="50800" anchor="ctr"/>
          <a:lstStyle/>
          <a:p>
            <a:pPr>
              <a:defRPr sz="2400">
                <a:effectLst>
                  <a:outerShdw blurRad="25400" dist="23998" dir="2700000" rotWithShape="0">
                    <a:srgbClr val="000000">
                      <a:alpha val="31034"/>
                    </a:srgbClr>
                  </a:outerShdw>
                </a:effectLst>
              </a:defRPr>
            </a:pPr>
            <a:endParaRPr/>
          </a:p>
        </p:txBody>
      </p:sp>
    </p:spTree>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2" name="Create Charts in Excel"/>
          <p:cNvSpPr txBox="1">
            <a:spLocks noGrp="1"/>
          </p:cNvSpPr>
          <p:nvPr>
            <p:ph type="title"/>
          </p:nvPr>
        </p:nvSpPr>
        <p:spPr>
          <a:prstGeom prst="rect">
            <a:avLst/>
          </a:prstGeom>
        </p:spPr>
        <p:txBody>
          <a:bodyPr/>
          <a:lstStyle/>
          <a:p>
            <a:r>
              <a:t>Create Charts in Excel</a:t>
            </a:r>
          </a:p>
        </p:txBody>
      </p:sp>
      <p:sp>
        <p:nvSpPr>
          <p:cNvPr id="403" name="Creating charts and sheets for charts in Excel is relatively easy. Select a range of data, then on the Insert tab, in the Charts group, select a chart, or select Recommended Charts to see suggested charts suited to your data.…"/>
          <p:cNvSpPr txBox="1">
            <a:spLocks noGrp="1"/>
          </p:cNvSpPr>
          <p:nvPr>
            <p:ph type="body" sz="half" idx="1"/>
          </p:nvPr>
        </p:nvSpPr>
        <p:spPr>
          <a:prstGeom prst="rect">
            <a:avLst/>
          </a:prstGeom>
        </p:spPr>
        <p:txBody>
          <a:bodyPr/>
          <a:lstStyle/>
          <a:p>
            <a:pPr marL="350520" indent="-350520" defTabSz="537463">
              <a:spcBef>
                <a:spcPts val="3400"/>
              </a:spcBef>
              <a:defRPr sz="2576"/>
            </a:pPr>
            <a:r>
              <a:t>Creating charts and sheets for charts in Excel is relatively easy. Select a range of data, then on the </a:t>
            </a:r>
            <a:r>
              <a:rPr b="1">
                <a:latin typeface="Helvetica"/>
                <a:ea typeface="Helvetica"/>
                <a:cs typeface="Helvetica"/>
                <a:sym typeface="Helvetica"/>
              </a:rPr>
              <a:t>Insert</a:t>
            </a:r>
            <a:r>
              <a:t> tab,</a:t>
            </a:r>
            <a:r>
              <a:rPr b="1">
                <a:latin typeface="Helvetica"/>
                <a:ea typeface="Helvetica"/>
                <a:cs typeface="Helvetica"/>
                <a:sym typeface="Helvetica"/>
              </a:rPr>
              <a:t> </a:t>
            </a:r>
            <a:r>
              <a:t>in the </a:t>
            </a:r>
            <a:r>
              <a:rPr b="1">
                <a:latin typeface="Helvetica"/>
                <a:ea typeface="Helvetica"/>
                <a:cs typeface="Helvetica"/>
                <a:sym typeface="Helvetica"/>
              </a:rPr>
              <a:t>Charts</a:t>
            </a:r>
            <a:r>
              <a:t> group, select a chart, or select </a:t>
            </a:r>
            <a:r>
              <a:rPr b="1">
                <a:latin typeface="Helvetica"/>
                <a:ea typeface="Helvetica"/>
                <a:cs typeface="Helvetica"/>
                <a:sym typeface="Helvetica"/>
              </a:rPr>
              <a:t>Recommended Charts</a:t>
            </a:r>
            <a:r>
              <a:t> to see suggested charts suited to your data.</a:t>
            </a:r>
          </a:p>
          <a:p>
            <a:pPr marL="350520" indent="-350520" defTabSz="537463">
              <a:spcBef>
                <a:spcPts val="3400"/>
              </a:spcBef>
              <a:defRPr sz="2576"/>
            </a:pPr>
            <a:r>
              <a:t>In the image to the right, Excel recommends a </a:t>
            </a:r>
            <a:r>
              <a:rPr i="1">
                <a:latin typeface="Helvetica"/>
                <a:ea typeface="Helvetica"/>
                <a:cs typeface="Helvetica"/>
                <a:sym typeface="Helvetica"/>
              </a:rPr>
              <a:t>Pie Chart</a:t>
            </a:r>
            <a:r>
              <a:t> for the data in the </a:t>
            </a:r>
            <a:r>
              <a:rPr b="1">
                <a:latin typeface="Helvetica"/>
                <a:ea typeface="Helvetica"/>
                <a:cs typeface="Helvetica"/>
                <a:sym typeface="Helvetica"/>
              </a:rPr>
              <a:t>Sales Percentage</a:t>
            </a:r>
            <a:r>
              <a:t> table (E37:F41), because there is a relatively small quantity of data in percentages to be charted.</a:t>
            </a:r>
          </a:p>
        </p:txBody>
      </p:sp>
      <p:pic>
        <p:nvPicPr>
          <p:cNvPr id="404" name="Screen Shot 2019-12-14 at 5.12.55 PM.png" descr="Screen Shot 2019-12-14 at 5.12.55 PM.png"/>
          <p:cNvPicPr>
            <a:picLocks noChangeAspect="1"/>
          </p:cNvPicPr>
          <p:nvPr/>
        </p:nvPicPr>
        <p:blipFill>
          <a:blip r:embed="rId2"/>
          <a:stretch>
            <a:fillRect/>
          </a:stretch>
        </p:blipFill>
        <p:spPr>
          <a:xfrm>
            <a:off x="6400664" y="2778675"/>
            <a:ext cx="5969272" cy="5910750"/>
          </a:xfrm>
          <a:prstGeom prst="rect">
            <a:avLst/>
          </a:prstGeom>
          <a:ln w="12700">
            <a:miter lim="400000"/>
          </a:ln>
        </p:spPr>
      </p:pic>
    </p:spTree>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6" name="You can move charts to their own separate sheets in Excel using the Move Chart tool, located on the Design tab, in the Location group."/>
          <p:cNvSpPr txBox="1">
            <a:spLocks noGrp="1"/>
          </p:cNvSpPr>
          <p:nvPr>
            <p:ph type="body" sz="quarter" idx="1"/>
          </p:nvPr>
        </p:nvSpPr>
        <p:spPr>
          <a:xfrm>
            <a:off x="952500" y="2590800"/>
            <a:ext cx="5334000" cy="2447297"/>
          </a:xfrm>
          <a:prstGeom prst="rect">
            <a:avLst/>
          </a:prstGeom>
        </p:spPr>
        <p:txBody>
          <a:bodyPr/>
          <a:lstStyle/>
          <a:p>
            <a:r>
              <a:t>You can move charts to their own separate sheets in Excel using the </a:t>
            </a:r>
            <a:r>
              <a:rPr b="1">
                <a:latin typeface="Helvetica"/>
                <a:ea typeface="Helvetica"/>
                <a:cs typeface="Helvetica"/>
                <a:sym typeface="Helvetica"/>
              </a:rPr>
              <a:t>Move Chart</a:t>
            </a:r>
            <a:r>
              <a:t> tool, located on the </a:t>
            </a:r>
            <a:r>
              <a:rPr b="1">
                <a:latin typeface="Helvetica"/>
                <a:ea typeface="Helvetica"/>
                <a:cs typeface="Helvetica"/>
                <a:sym typeface="Helvetica"/>
              </a:rPr>
              <a:t>Design</a:t>
            </a:r>
            <a:r>
              <a:t> tab, in the </a:t>
            </a:r>
            <a:r>
              <a:rPr b="1">
                <a:latin typeface="Helvetica"/>
                <a:ea typeface="Helvetica"/>
                <a:cs typeface="Helvetica"/>
                <a:sym typeface="Helvetica"/>
              </a:rPr>
              <a:t>Location</a:t>
            </a:r>
            <a:r>
              <a:t> group.</a:t>
            </a:r>
          </a:p>
        </p:txBody>
      </p:sp>
      <p:sp>
        <p:nvSpPr>
          <p:cNvPr id="407" name="Modify Charts in Excel"/>
          <p:cNvSpPr txBox="1">
            <a:spLocks noGrp="1"/>
          </p:cNvSpPr>
          <p:nvPr>
            <p:ph type="title"/>
          </p:nvPr>
        </p:nvSpPr>
        <p:spPr>
          <a:prstGeom prst="rect">
            <a:avLst/>
          </a:prstGeom>
        </p:spPr>
        <p:txBody>
          <a:bodyPr/>
          <a:lstStyle/>
          <a:p>
            <a:r>
              <a:t>Modify Charts in Excel</a:t>
            </a:r>
          </a:p>
        </p:txBody>
      </p:sp>
      <p:pic>
        <p:nvPicPr>
          <p:cNvPr id="408" name="Screen Shot 2019-12-14 at 5.18.13 PM.png" descr="Screen Shot 2019-12-14 at 5.18.13 PM.png"/>
          <p:cNvPicPr>
            <a:picLocks noChangeAspect="1"/>
          </p:cNvPicPr>
          <p:nvPr/>
        </p:nvPicPr>
        <p:blipFill>
          <a:blip r:embed="rId2"/>
          <a:stretch>
            <a:fillRect/>
          </a:stretch>
        </p:blipFill>
        <p:spPr>
          <a:xfrm>
            <a:off x="6542117" y="2579044"/>
            <a:ext cx="6170279" cy="6322712"/>
          </a:xfrm>
          <a:prstGeom prst="rect">
            <a:avLst/>
          </a:prstGeom>
          <a:ln w="12700">
            <a:miter lim="400000"/>
          </a:ln>
        </p:spPr>
      </p:pic>
      <p:sp>
        <p:nvSpPr>
          <p:cNvPr id="409" name="The image to the right shows the Move Chart dialogue box, which allows you to determine exactly where the chart is moved to. In this example, the chart is moved to its own sheet in the workbook, called Sales Chart."/>
          <p:cNvSpPr txBox="1"/>
          <p:nvPr/>
        </p:nvSpPr>
        <p:spPr>
          <a:xfrm>
            <a:off x="952500" y="5389824"/>
            <a:ext cx="5334000" cy="244729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p>
            <a:pPr marL="308609" indent="-308609" algn="l" defTabSz="473201">
              <a:spcBef>
                <a:spcPts val="3000"/>
              </a:spcBef>
              <a:buSzPct val="75000"/>
              <a:buChar char="•"/>
              <a:defRPr sz="2268"/>
            </a:pPr>
            <a:r>
              <a:t>The image to the right shows the </a:t>
            </a:r>
            <a:r>
              <a:rPr b="1">
                <a:latin typeface="Helvetica"/>
                <a:ea typeface="Helvetica"/>
                <a:cs typeface="Helvetica"/>
                <a:sym typeface="Helvetica"/>
              </a:rPr>
              <a:t>Move Chart</a:t>
            </a:r>
            <a:r>
              <a:t> dialogue box, which allows you to determine exactly where the chart is moved to. In this example, the chart is moved to its own sheet in the workbook, called </a:t>
            </a:r>
            <a:r>
              <a:rPr i="1">
                <a:latin typeface="Helvetica"/>
                <a:ea typeface="Helvetica"/>
                <a:cs typeface="Helvetica"/>
                <a:sym typeface="Helvetica"/>
              </a:rPr>
              <a:t>Sales Chart</a:t>
            </a:r>
            <a:r>
              <a:t>.</a:t>
            </a:r>
          </a:p>
        </p:txBody>
      </p:sp>
    </p:spTree>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1" name="You can add a data series to a chart. Look at the image to the right. The updated chart contains the added state of Pennsylvania:20.00%. The chart will not automatically update to include the new data. To update the chart to include the new data, drag the sizing handles surrounding the old data to include the new data, as shown in the image."/>
          <p:cNvSpPr txBox="1">
            <a:spLocks noGrp="1"/>
          </p:cNvSpPr>
          <p:nvPr>
            <p:ph type="body" sz="half" idx="1"/>
          </p:nvPr>
        </p:nvSpPr>
        <p:spPr>
          <a:prstGeom prst="rect">
            <a:avLst/>
          </a:prstGeom>
        </p:spPr>
        <p:txBody>
          <a:bodyPr/>
          <a:lstStyle/>
          <a:p>
            <a:r>
              <a:t>You can add a data series to a chart. Look at the image to the right. The updated chart contains the added state of </a:t>
            </a:r>
            <a:r>
              <a:rPr i="1">
                <a:latin typeface="Helvetica"/>
                <a:ea typeface="Helvetica"/>
                <a:cs typeface="Helvetica"/>
                <a:sym typeface="Helvetica"/>
              </a:rPr>
              <a:t>Pennsylvania:20.00%. </a:t>
            </a:r>
            <a:r>
              <a:t>The chart will not automatically update to include the new data. To update the chart to include the new data, drag the sizing handles surrounding the old data to include the new data, as shown in the image.</a:t>
            </a:r>
          </a:p>
        </p:txBody>
      </p:sp>
      <p:pic>
        <p:nvPicPr>
          <p:cNvPr id="412" name="Screen Shot 2019-12-14 at 5.31.04 PM.png" descr="Screen Shot 2019-12-14 at 5.31.04 PM.png"/>
          <p:cNvPicPr>
            <a:picLocks noChangeAspect="1"/>
          </p:cNvPicPr>
          <p:nvPr/>
        </p:nvPicPr>
        <p:blipFill>
          <a:blip r:embed="rId2"/>
          <a:stretch>
            <a:fillRect/>
          </a:stretch>
        </p:blipFill>
        <p:spPr>
          <a:xfrm>
            <a:off x="6787881" y="3049995"/>
            <a:ext cx="5851389" cy="5368110"/>
          </a:xfrm>
          <a:prstGeom prst="rect">
            <a:avLst/>
          </a:prstGeom>
          <a:ln w="12700">
            <a:miter lim="400000"/>
          </a:ln>
        </p:spPr>
      </p:pic>
      <p:sp>
        <p:nvSpPr>
          <p:cNvPr id="413" name="Modify Charts in Excel"/>
          <p:cNvSpPr txBox="1">
            <a:spLocks noGrp="1"/>
          </p:cNvSpPr>
          <p:nvPr>
            <p:ph type="title"/>
          </p:nvPr>
        </p:nvSpPr>
        <p:spPr>
          <a:prstGeom prst="rect">
            <a:avLst/>
          </a:prstGeom>
        </p:spPr>
        <p:txBody>
          <a:bodyPr/>
          <a:lstStyle/>
          <a:p>
            <a:r>
              <a:t>Modify Charts in Excel</a:t>
            </a:r>
          </a:p>
        </p:txBody>
      </p:sp>
      <p:sp>
        <p:nvSpPr>
          <p:cNvPr id="414" name="Arrow 11"/>
          <p:cNvSpPr/>
          <p:nvPr/>
        </p:nvSpPr>
        <p:spPr>
          <a:xfrm>
            <a:off x="7218498" y="4071493"/>
            <a:ext cx="752355" cy="566455"/>
          </a:xfrm>
          <a:custGeom>
            <a:avLst/>
            <a:gdLst/>
            <a:ahLst/>
            <a:cxnLst>
              <a:cxn ang="0">
                <a:pos x="wd2" y="hd2"/>
              </a:cxn>
              <a:cxn ang="5400000">
                <a:pos x="wd2" y="hd2"/>
              </a:cxn>
              <a:cxn ang="10800000">
                <a:pos x="wd2" y="hd2"/>
              </a:cxn>
              <a:cxn ang="16200000">
                <a:pos x="wd2" y="hd2"/>
              </a:cxn>
            </a:cxnLst>
            <a:rect l="0" t="0" r="r" b="b"/>
            <a:pathLst>
              <a:path w="21600" h="21600" extrusionOk="0">
                <a:moveTo>
                  <a:pt x="13469" y="0"/>
                </a:moveTo>
                <a:cubicBezTo>
                  <a:pt x="13010" y="0"/>
                  <a:pt x="12551" y="232"/>
                  <a:pt x="12200" y="697"/>
                </a:cubicBezTo>
                <a:cubicBezTo>
                  <a:pt x="11500" y="1626"/>
                  <a:pt x="11500" y="3135"/>
                  <a:pt x="12200" y="4065"/>
                </a:cubicBezTo>
                <a:lnTo>
                  <a:pt x="15479" y="8419"/>
                </a:lnTo>
                <a:lnTo>
                  <a:pt x="1793" y="8419"/>
                </a:lnTo>
                <a:cubicBezTo>
                  <a:pt x="802" y="8419"/>
                  <a:pt x="0" y="9485"/>
                  <a:pt x="0" y="10800"/>
                </a:cubicBezTo>
                <a:cubicBezTo>
                  <a:pt x="0" y="12115"/>
                  <a:pt x="802" y="13181"/>
                  <a:pt x="1793" y="13181"/>
                </a:cubicBezTo>
                <a:lnTo>
                  <a:pt x="15479" y="13181"/>
                </a:lnTo>
                <a:lnTo>
                  <a:pt x="12200" y="17535"/>
                </a:lnTo>
                <a:cubicBezTo>
                  <a:pt x="11500" y="18465"/>
                  <a:pt x="11500" y="19974"/>
                  <a:pt x="12200" y="20903"/>
                </a:cubicBezTo>
                <a:cubicBezTo>
                  <a:pt x="12551" y="21368"/>
                  <a:pt x="13010" y="21600"/>
                  <a:pt x="13469" y="21600"/>
                </a:cubicBezTo>
                <a:cubicBezTo>
                  <a:pt x="13927" y="21600"/>
                  <a:pt x="14387" y="21368"/>
                  <a:pt x="14737" y="20903"/>
                </a:cubicBezTo>
                <a:lnTo>
                  <a:pt x="21074" y="12484"/>
                </a:lnTo>
                <a:cubicBezTo>
                  <a:pt x="21424" y="12019"/>
                  <a:pt x="21600" y="11409"/>
                  <a:pt x="21600" y="10800"/>
                </a:cubicBezTo>
                <a:cubicBezTo>
                  <a:pt x="21600" y="10191"/>
                  <a:pt x="21424" y="9581"/>
                  <a:pt x="21074" y="9116"/>
                </a:cubicBezTo>
                <a:lnTo>
                  <a:pt x="14737" y="697"/>
                </a:lnTo>
                <a:cubicBezTo>
                  <a:pt x="14387" y="232"/>
                  <a:pt x="13927" y="0"/>
                  <a:pt x="13469" y="0"/>
                </a:cubicBezTo>
                <a:close/>
              </a:path>
            </a:pathLst>
          </a:custGeom>
          <a:gradFill>
            <a:gsLst>
              <a:gs pos="0">
                <a:schemeClr val="accent1"/>
              </a:gs>
              <a:gs pos="100000">
                <a:schemeClr val="accent1">
                  <a:hueOff val="321133"/>
                  <a:satOff val="-12043"/>
                  <a:lumOff val="-7113"/>
                </a:schemeClr>
              </a:gs>
            </a:gsLst>
            <a:lin ang="5400000"/>
          </a:gradFill>
          <a:ln w="12700">
            <a:miter lim="400000"/>
          </a:ln>
          <a:effectLst>
            <a:outerShdw blurRad="76200" dir="18900000" rotWithShape="0">
              <a:srgbClr val="000000">
                <a:alpha val="80000"/>
              </a:srgbClr>
            </a:outerShdw>
          </a:effectLst>
        </p:spPr>
        <p:txBody>
          <a:bodyPr lIns="50800" tIns="50800" rIns="50800" bIns="50800" anchor="ctr"/>
          <a:lstStyle/>
          <a:p>
            <a:pPr>
              <a:defRPr sz="2400">
                <a:effectLst>
                  <a:outerShdw blurRad="25400" dist="23998" dir="2700000" rotWithShape="0">
                    <a:srgbClr val="000000">
                      <a:alpha val="31034"/>
                    </a:srgbClr>
                  </a:outerShdw>
                </a:effectLst>
              </a:defRPr>
            </a:pPr>
            <a:endParaRPr/>
          </a:p>
        </p:txBody>
      </p:sp>
    </p:spTree>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6" name="You can switch source data orientation between rows and columns using the Transpose tool.…"/>
          <p:cNvSpPr txBox="1">
            <a:spLocks noGrp="1"/>
          </p:cNvSpPr>
          <p:nvPr>
            <p:ph type="body" sz="quarter" idx="1"/>
          </p:nvPr>
        </p:nvSpPr>
        <p:spPr>
          <a:xfrm>
            <a:off x="952500" y="2590800"/>
            <a:ext cx="2952508" cy="6286500"/>
          </a:xfrm>
          <a:prstGeom prst="rect">
            <a:avLst/>
          </a:prstGeom>
        </p:spPr>
        <p:txBody>
          <a:bodyPr/>
          <a:lstStyle/>
          <a:p>
            <a:pPr marL="255270" indent="-255270" defTabSz="391414">
              <a:spcBef>
                <a:spcPts val="2500"/>
              </a:spcBef>
              <a:defRPr sz="1876"/>
            </a:pPr>
            <a:r>
              <a:t>You can switch source data orientation between rows and columns using the </a:t>
            </a:r>
            <a:r>
              <a:rPr b="1">
                <a:latin typeface="Helvetica"/>
                <a:ea typeface="Helvetica"/>
                <a:cs typeface="Helvetica"/>
                <a:sym typeface="Helvetica"/>
              </a:rPr>
              <a:t>Transpose</a:t>
            </a:r>
            <a:r>
              <a:t> tool.</a:t>
            </a:r>
          </a:p>
          <a:p>
            <a:pPr marL="255270" indent="-255270" defTabSz="391414">
              <a:spcBef>
                <a:spcPts val="2500"/>
              </a:spcBef>
              <a:defRPr sz="1876"/>
            </a:pPr>
            <a:r>
              <a:t>See image to the right. Notice how the source data has been rearranged into 2 rows by 6 columns, rather than being arranged as 6 rows by 2 columns.</a:t>
            </a:r>
          </a:p>
          <a:p>
            <a:pPr marL="255270" indent="-255270" defTabSz="391414">
              <a:spcBef>
                <a:spcPts val="2500"/>
              </a:spcBef>
              <a:defRPr sz="1876"/>
            </a:pPr>
            <a:r>
              <a:t>To </a:t>
            </a:r>
            <a:r>
              <a:rPr b="1">
                <a:latin typeface="Helvetica"/>
                <a:ea typeface="Helvetica"/>
                <a:cs typeface="Helvetica"/>
                <a:sym typeface="Helvetica"/>
              </a:rPr>
              <a:t>Transpose</a:t>
            </a:r>
            <a:r>
              <a:t> a range of data, select and copy the data. Then, right click the cell you wish to being pasting the data, and select the 4th tool under </a:t>
            </a:r>
            <a:r>
              <a:rPr b="1">
                <a:latin typeface="Helvetica"/>
                <a:ea typeface="Helvetica"/>
                <a:cs typeface="Helvetica"/>
                <a:sym typeface="Helvetica"/>
              </a:rPr>
              <a:t>Paste Options:</a:t>
            </a:r>
          </a:p>
        </p:txBody>
      </p:sp>
      <p:sp>
        <p:nvSpPr>
          <p:cNvPr id="417" name="Modify Charts in Excel"/>
          <p:cNvSpPr txBox="1">
            <a:spLocks noGrp="1"/>
          </p:cNvSpPr>
          <p:nvPr>
            <p:ph type="title"/>
          </p:nvPr>
        </p:nvSpPr>
        <p:spPr>
          <a:prstGeom prst="rect">
            <a:avLst/>
          </a:prstGeom>
        </p:spPr>
        <p:txBody>
          <a:bodyPr/>
          <a:lstStyle/>
          <a:p>
            <a:r>
              <a:t>Modify Charts in Excel</a:t>
            </a:r>
          </a:p>
        </p:txBody>
      </p:sp>
      <p:pic>
        <p:nvPicPr>
          <p:cNvPr id="418" name="Screen Shot 2019-12-14 at 5.38.44 PM.png" descr="Screen Shot 2019-12-14 at 5.38.44 PM.png"/>
          <p:cNvPicPr>
            <a:picLocks noChangeAspect="1"/>
          </p:cNvPicPr>
          <p:nvPr/>
        </p:nvPicPr>
        <p:blipFill>
          <a:blip r:embed="rId2"/>
          <a:stretch>
            <a:fillRect/>
          </a:stretch>
        </p:blipFill>
        <p:spPr>
          <a:xfrm>
            <a:off x="4905456" y="2697347"/>
            <a:ext cx="7335617" cy="6286501"/>
          </a:xfrm>
          <a:prstGeom prst="rect">
            <a:avLst/>
          </a:prstGeom>
          <a:ln w="12700">
            <a:miter lim="400000"/>
          </a:ln>
        </p:spPr>
      </p:pic>
      <p:sp>
        <p:nvSpPr>
          <p:cNvPr id="419" name="Arrow 11"/>
          <p:cNvSpPr/>
          <p:nvPr/>
        </p:nvSpPr>
        <p:spPr>
          <a:xfrm rot="16200000">
            <a:off x="10884146" y="6185877"/>
            <a:ext cx="495020" cy="372705"/>
          </a:xfrm>
          <a:custGeom>
            <a:avLst/>
            <a:gdLst/>
            <a:ahLst/>
            <a:cxnLst>
              <a:cxn ang="0">
                <a:pos x="wd2" y="hd2"/>
              </a:cxn>
              <a:cxn ang="5400000">
                <a:pos x="wd2" y="hd2"/>
              </a:cxn>
              <a:cxn ang="10800000">
                <a:pos x="wd2" y="hd2"/>
              </a:cxn>
              <a:cxn ang="16200000">
                <a:pos x="wd2" y="hd2"/>
              </a:cxn>
            </a:cxnLst>
            <a:rect l="0" t="0" r="r" b="b"/>
            <a:pathLst>
              <a:path w="21600" h="21600" extrusionOk="0">
                <a:moveTo>
                  <a:pt x="13469" y="0"/>
                </a:moveTo>
                <a:cubicBezTo>
                  <a:pt x="13010" y="0"/>
                  <a:pt x="12551" y="232"/>
                  <a:pt x="12200" y="697"/>
                </a:cubicBezTo>
                <a:cubicBezTo>
                  <a:pt x="11500" y="1626"/>
                  <a:pt x="11500" y="3135"/>
                  <a:pt x="12200" y="4065"/>
                </a:cubicBezTo>
                <a:lnTo>
                  <a:pt x="15479" y="8419"/>
                </a:lnTo>
                <a:lnTo>
                  <a:pt x="1793" y="8419"/>
                </a:lnTo>
                <a:cubicBezTo>
                  <a:pt x="802" y="8419"/>
                  <a:pt x="0" y="9485"/>
                  <a:pt x="0" y="10800"/>
                </a:cubicBezTo>
                <a:cubicBezTo>
                  <a:pt x="0" y="12115"/>
                  <a:pt x="802" y="13181"/>
                  <a:pt x="1793" y="13181"/>
                </a:cubicBezTo>
                <a:lnTo>
                  <a:pt x="15479" y="13181"/>
                </a:lnTo>
                <a:lnTo>
                  <a:pt x="12200" y="17535"/>
                </a:lnTo>
                <a:cubicBezTo>
                  <a:pt x="11500" y="18465"/>
                  <a:pt x="11500" y="19974"/>
                  <a:pt x="12200" y="20903"/>
                </a:cubicBezTo>
                <a:cubicBezTo>
                  <a:pt x="12551" y="21368"/>
                  <a:pt x="13010" y="21600"/>
                  <a:pt x="13469" y="21600"/>
                </a:cubicBezTo>
                <a:cubicBezTo>
                  <a:pt x="13927" y="21600"/>
                  <a:pt x="14387" y="21368"/>
                  <a:pt x="14737" y="20903"/>
                </a:cubicBezTo>
                <a:lnTo>
                  <a:pt x="21074" y="12484"/>
                </a:lnTo>
                <a:cubicBezTo>
                  <a:pt x="21424" y="12019"/>
                  <a:pt x="21600" y="11409"/>
                  <a:pt x="21600" y="10800"/>
                </a:cubicBezTo>
                <a:cubicBezTo>
                  <a:pt x="21600" y="10191"/>
                  <a:pt x="21424" y="9581"/>
                  <a:pt x="21074" y="9116"/>
                </a:cubicBezTo>
                <a:lnTo>
                  <a:pt x="14737" y="697"/>
                </a:lnTo>
                <a:cubicBezTo>
                  <a:pt x="14387" y="232"/>
                  <a:pt x="13927" y="0"/>
                  <a:pt x="13469" y="0"/>
                </a:cubicBezTo>
                <a:close/>
              </a:path>
            </a:pathLst>
          </a:custGeom>
          <a:gradFill>
            <a:gsLst>
              <a:gs pos="0">
                <a:schemeClr val="accent1"/>
              </a:gs>
              <a:gs pos="100000">
                <a:schemeClr val="accent1">
                  <a:hueOff val="321133"/>
                  <a:satOff val="-12043"/>
                  <a:lumOff val="-7113"/>
                </a:schemeClr>
              </a:gs>
            </a:gsLst>
            <a:lin ang="5400000"/>
          </a:gradFill>
          <a:ln w="12700">
            <a:miter lim="400000"/>
          </a:ln>
          <a:effectLst>
            <a:outerShdw blurRad="76200" dir="18900000" rotWithShape="0">
              <a:srgbClr val="000000">
                <a:alpha val="80000"/>
              </a:srgbClr>
            </a:outerShdw>
          </a:effectLst>
        </p:spPr>
        <p:txBody>
          <a:bodyPr lIns="50800" tIns="50800" rIns="50800" bIns="50800" anchor="ctr"/>
          <a:lstStyle/>
          <a:p>
            <a:pPr>
              <a:defRPr sz="2400">
                <a:effectLst>
                  <a:outerShdw blurRad="25400" dist="23998" dir="2700000" rotWithShape="0">
                    <a:srgbClr val="000000">
                      <a:alpha val="31034"/>
                    </a:srgbClr>
                  </a:outerShdw>
                </a:effectLst>
              </a:defRPr>
            </a:pPr>
            <a:endParaRPr/>
          </a:p>
        </p:txBody>
      </p:sp>
    </p:spTree>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1" name="You can add elements to a chart in Excel using the Chart Elements toolbar, which appears when the chart becomes active.…"/>
          <p:cNvSpPr txBox="1">
            <a:spLocks noGrp="1"/>
          </p:cNvSpPr>
          <p:nvPr>
            <p:ph type="body" sz="quarter" idx="1"/>
          </p:nvPr>
        </p:nvSpPr>
        <p:spPr>
          <a:xfrm>
            <a:off x="952500" y="2867257"/>
            <a:ext cx="2915587" cy="5733586"/>
          </a:xfrm>
          <a:prstGeom prst="rect">
            <a:avLst/>
          </a:prstGeom>
        </p:spPr>
        <p:txBody>
          <a:bodyPr/>
          <a:lstStyle/>
          <a:p>
            <a:pPr marL="308609" indent="-308609" defTabSz="473201">
              <a:spcBef>
                <a:spcPts val="3000"/>
              </a:spcBef>
              <a:defRPr sz="2268"/>
            </a:pPr>
            <a:r>
              <a:t>You can add elements to a chart in Excel using the </a:t>
            </a:r>
            <a:r>
              <a:rPr b="1">
                <a:latin typeface="Helvetica"/>
                <a:ea typeface="Helvetica"/>
                <a:cs typeface="Helvetica"/>
                <a:sym typeface="Helvetica"/>
              </a:rPr>
              <a:t>Chart Elements</a:t>
            </a:r>
            <a:r>
              <a:t> toolbar, which appears when the chart becomes active.</a:t>
            </a:r>
          </a:p>
          <a:p>
            <a:pPr marL="308609" indent="-308609" defTabSz="473201">
              <a:spcBef>
                <a:spcPts val="3000"/>
              </a:spcBef>
              <a:defRPr sz="2268"/>
            </a:pPr>
            <a:r>
              <a:t>The chart to the right has an added </a:t>
            </a:r>
            <a:r>
              <a:rPr i="1">
                <a:latin typeface="Helvetica"/>
                <a:ea typeface="Helvetica"/>
                <a:cs typeface="Helvetica"/>
                <a:sym typeface="Helvetica"/>
              </a:rPr>
              <a:t>Data Labels</a:t>
            </a:r>
            <a:r>
              <a:rPr b="1" i="1">
                <a:latin typeface="Helvetica"/>
                <a:ea typeface="Helvetica"/>
                <a:cs typeface="Helvetica"/>
                <a:sym typeface="Helvetica"/>
              </a:rPr>
              <a:t> </a:t>
            </a:r>
            <a:r>
              <a:t>chart element, showing the percentages of each slice in the chart.</a:t>
            </a:r>
          </a:p>
        </p:txBody>
      </p:sp>
      <p:pic>
        <p:nvPicPr>
          <p:cNvPr id="422" name="Screen Shot 2019-12-14 at 5.43.31 PM.png" descr="Screen Shot 2019-12-14 at 5.43.31 PM.png"/>
          <p:cNvPicPr>
            <a:picLocks noChangeAspect="1"/>
          </p:cNvPicPr>
          <p:nvPr/>
        </p:nvPicPr>
        <p:blipFill>
          <a:blip r:embed="rId2"/>
          <a:stretch>
            <a:fillRect/>
          </a:stretch>
        </p:blipFill>
        <p:spPr>
          <a:xfrm>
            <a:off x="4447118" y="2950147"/>
            <a:ext cx="8036236" cy="5567806"/>
          </a:xfrm>
          <a:prstGeom prst="rect">
            <a:avLst/>
          </a:prstGeom>
          <a:ln w="12700">
            <a:miter lim="400000"/>
          </a:ln>
        </p:spPr>
      </p:pic>
      <p:sp>
        <p:nvSpPr>
          <p:cNvPr id="423" name="Modify Charts in Excel"/>
          <p:cNvSpPr txBox="1">
            <a:spLocks noGrp="1"/>
          </p:cNvSpPr>
          <p:nvPr>
            <p:ph type="title"/>
          </p:nvPr>
        </p:nvSpPr>
        <p:spPr>
          <a:prstGeom prst="rect">
            <a:avLst/>
          </a:prstGeom>
        </p:spPr>
        <p:txBody>
          <a:bodyPr/>
          <a:lstStyle/>
          <a:p>
            <a:r>
              <a:t>Modify Charts in Excel</a:t>
            </a: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Customizing Excel"/>
          <p:cNvSpPr txBox="1">
            <a:spLocks noGrp="1"/>
          </p:cNvSpPr>
          <p:nvPr>
            <p:ph type="title"/>
          </p:nvPr>
        </p:nvSpPr>
        <p:spPr>
          <a:prstGeom prst="rect">
            <a:avLst/>
          </a:prstGeom>
        </p:spPr>
        <p:txBody>
          <a:bodyPr/>
          <a:lstStyle/>
          <a:p>
            <a:r>
              <a:t>Customizing Excel</a:t>
            </a:r>
          </a:p>
        </p:txBody>
      </p:sp>
      <p:sp>
        <p:nvSpPr>
          <p:cNvPr id="138" name="To customize the Quick Access toolbar, simply select the small icon next to the Re-do button."/>
          <p:cNvSpPr txBox="1">
            <a:spLocks noGrp="1"/>
          </p:cNvSpPr>
          <p:nvPr>
            <p:ph type="body" sz="quarter" idx="1"/>
          </p:nvPr>
        </p:nvSpPr>
        <p:spPr>
          <a:xfrm>
            <a:off x="952500" y="2590800"/>
            <a:ext cx="3963393" cy="6286500"/>
          </a:xfrm>
          <a:prstGeom prst="rect">
            <a:avLst/>
          </a:prstGeom>
        </p:spPr>
        <p:txBody>
          <a:bodyPr/>
          <a:lstStyle/>
          <a:p>
            <a:r>
              <a:t>To customize the </a:t>
            </a:r>
            <a:r>
              <a:rPr b="1">
                <a:latin typeface="Helvetica"/>
                <a:ea typeface="Helvetica"/>
                <a:cs typeface="Helvetica"/>
                <a:sym typeface="Helvetica"/>
              </a:rPr>
              <a:t>Quick Access</a:t>
            </a:r>
            <a:r>
              <a:t> toolbar, simply select the small icon next to the </a:t>
            </a:r>
            <a:r>
              <a:rPr b="1">
                <a:latin typeface="Helvetica"/>
                <a:ea typeface="Helvetica"/>
                <a:cs typeface="Helvetica"/>
                <a:sym typeface="Helvetica"/>
              </a:rPr>
              <a:t>Re-do</a:t>
            </a:r>
            <a:r>
              <a:t> button. </a:t>
            </a:r>
          </a:p>
        </p:txBody>
      </p:sp>
      <p:pic>
        <p:nvPicPr>
          <p:cNvPr id="139" name="Screen Shot 2019-12-12 at 11.08.40 PM.png" descr="Screen Shot 2019-12-12 at 11.08.40 PM.png"/>
          <p:cNvPicPr>
            <a:picLocks noChangeAspect="1"/>
          </p:cNvPicPr>
          <p:nvPr/>
        </p:nvPicPr>
        <p:blipFill>
          <a:blip r:embed="rId2"/>
          <a:stretch>
            <a:fillRect/>
          </a:stretch>
        </p:blipFill>
        <p:spPr>
          <a:xfrm>
            <a:off x="5211167" y="2659260"/>
            <a:ext cx="7594601" cy="5702301"/>
          </a:xfrm>
          <a:prstGeom prst="rect">
            <a:avLst/>
          </a:prstGeom>
          <a:ln w="12700">
            <a:miter lim="400000"/>
          </a:ln>
        </p:spPr>
      </p:pic>
    </p:spTree>
  </p:cSld>
  <p:clrMapOvr>
    <a:masterClrMapping/>
  </p:clrMapOvr>
  <p:transition spd="me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5" name="Formatting Charts in Excel"/>
          <p:cNvSpPr txBox="1">
            <a:spLocks noGrp="1"/>
          </p:cNvSpPr>
          <p:nvPr>
            <p:ph type="title"/>
          </p:nvPr>
        </p:nvSpPr>
        <p:spPr>
          <a:prstGeom prst="rect">
            <a:avLst/>
          </a:prstGeom>
        </p:spPr>
        <p:txBody>
          <a:bodyPr/>
          <a:lstStyle>
            <a:lvl1pPr defTabSz="531622">
              <a:defRPr sz="7280"/>
            </a:lvl1pPr>
          </a:lstStyle>
          <a:p>
            <a:r>
              <a:t>Formatting Charts in Excel</a:t>
            </a:r>
          </a:p>
        </p:txBody>
      </p:sp>
      <p:sp>
        <p:nvSpPr>
          <p:cNvPr id="426" name="You can also format the layout of a chart in Excel. To apply a chart layout, use the Quick Layout tool, located on the Design tab, in the Chart Layouts group.…"/>
          <p:cNvSpPr txBox="1">
            <a:spLocks noGrp="1"/>
          </p:cNvSpPr>
          <p:nvPr>
            <p:ph type="body" sz="half" idx="1"/>
          </p:nvPr>
        </p:nvSpPr>
        <p:spPr>
          <a:prstGeom prst="rect">
            <a:avLst/>
          </a:prstGeom>
        </p:spPr>
        <p:txBody>
          <a:bodyPr/>
          <a:lstStyle/>
          <a:p>
            <a:r>
              <a:t>You can also format the layout of a chart in Excel. To apply a chart layout, use the </a:t>
            </a:r>
            <a:r>
              <a:rPr b="1">
                <a:latin typeface="Helvetica"/>
                <a:ea typeface="Helvetica"/>
                <a:cs typeface="Helvetica"/>
                <a:sym typeface="Helvetica"/>
              </a:rPr>
              <a:t>Quick Layout</a:t>
            </a:r>
            <a:r>
              <a:t> tool, located on the </a:t>
            </a:r>
            <a:r>
              <a:rPr b="1">
                <a:latin typeface="Helvetica"/>
                <a:ea typeface="Helvetica"/>
                <a:cs typeface="Helvetica"/>
                <a:sym typeface="Helvetica"/>
              </a:rPr>
              <a:t>Design</a:t>
            </a:r>
            <a:r>
              <a:t> tab, in the </a:t>
            </a:r>
            <a:r>
              <a:rPr b="1">
                <a:latin typeface="Helvetica"/>
                <a:ea typeface="Helvetica"/>
                <a:cs typeface="Helvetica"/>
                <a:sym typeface="Helvetica"/>
              </a:rPr>
              <a:t>Chart Layouts</a:t>
            </a:r>
            <a:r>
              <a:t> group.</a:t>
            </a:r>
          </a:p>
          <a:p>
            <a:r>
              <a:t>The chart to the right shows a preview of </a:t>
            </a:r>
            <a:r>
              <a:rPr i="1">
                <a:latin typeface="Helvetica"/>
                <a:ea typeface="Helvetica"/>
                <a:cs typeface="Helvetica"/>
                <a:sym typeface="Helvetica"/>
              </a:rPr>
              <a:t>Layout 2</a:t>
            </a:r>
            <a:r>
              <a:rPr b="1" i="1">
                <a:latin typeface="Helvetica"/>
                <a:ea typeface="Helvetica"/>
                <a:cs typeface="Helvetica"/>
                <a:sym typeface="Helvetica"/>
              </a:rPr>
              <a:t>, </a:t>
            </a:r>
            <a:r>
              <a:t>which adds several elements to the chart, such as: Chart title, Legend (top), and Percentage Data Label.</a:t>
            </a:r>
          </a:p>
        </p:txBody>
      </p:sp>
      <p:pic>
        <p:nvPicPr>
          <p:cNvPr id="427" name="Screen Shot 2019-12-14 at 5.46.44 PM.png" descr="Screen Shot 2019-12-14 at 5.46.44 PM.png"/>
          <p:cNvPicPr>
            <a:picLocks noChangeAspect="1"/>
          </p:cNvPicPr>
          <p:nvPr/>
        </p:nvPicPr>
        <p:blipFill>
          <a:blip r:embed="rId2"/>
          <a:stretch>
            <a:fillRect/>
          </a:stretch>
        </p:blipFill>
        <p:spPr>
          <a:xfrm>
            <a:off x="6529127" y="2738053"/>
            <a:ext cx="6329364" cy="5991994"/>
          </a:xfrm>
          <a:prstGeom prst="rect">
            <a:avLst/>
          </a:prstGeom>
          <a:ln w="12700">
            <a:miter lim="400000"/>
          </a:ln>
        </p:spPr>
      </p:pic>
    </p:spTree>
  </p:cSld>
  <p:clrMapOvr>
    <a:masterClrMapping/>
  </p:clrMapOvr>
  <p:transition spd="me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9" name="You can add Chart Styles to a chart in Excel. To add a Chart Style, on the Design tab, in the Chart Styles group, select a style you wish to add to the chart.…"/>
          <p:cNvSpPr txBox="1">
            <a:spLocks noGrp="1"/>
          </p:cNvSpPr>
          <p:nvPr>
            <p:ph type="body" sz="half" idx="1"/>
          </p:nvPr>
        </p:nvSpPr>
        <p:spPr>
          <a:prstGeom prst="rect">
            <a:avLst/>
          </a:prstGeom>
        </p:spPr>
        <p:txBody>
          <a:bodyPr/>
          <a:lstStyle/>
          <a:p>
            <a:r>
              <a:t>You can add </a:t>
            </a:r>
            <a:r>
              <a:rPr b="1">
                <a:latin typeface="Helvetica"/>
                <a:ea typeface="Helvetica"/>
                <a:cs typeface="Helvetica"/>
                <a:sym typeface="Helvetica"/>
              </a:rPr>
              <a:t>Chart Styles</a:t>
            </a:r>
            <a:r>
              <a:t> to a chart in Excel. To add a </a:t>
            </a:r>
            <a:r>
              <a:rPr b="1">
                <a:latin typeface="Helvetica"/>
                <a:ea typeface="Helvetica"/>
                <a:cs typeface="Helvetica"/>
                <a:sym typeface="Helvetica"/>
              </a:rPr>
              <a:t>Chart Style</a:t>
            </a:r>
            <a:r>
              <a:t>, on the </a:t>
            </a:r>
            <a:r>
              <a:rPr b="1">
                <a:latin typeface="Helvetica"/>
                <a:ea typeface="Helvetica"/>
                <a:cs typeface="Helvetica"/>
                <a:sym typeface="Helvetica"/>
              </a:rPr>
              <a:t>Design</a:t>
            </a:r>
            <a:r>
              <a:t> tab, in the </a:t>
            </a:r>
            <a:r>
              <a:rPr b="1">
                <a:latin typeface="Helvetica"/>
                <a:ea typeface="Helvetica"/>
                <a:cs typeface="Helvetica"/>
                <a:sym typeface="Helvetica"/>
              </a:rPr>
              <a:t>Chart Styles</a:t>
            </a:r>
            <a:r>
              <a:t> group, select a style you wish to add to the chart.</a:t>
            </a:r>
          </a:p>
          <a:p>
            <a:r>
              <a:t>The chart to the right shows the effect that adding </a:t>
            </a:r>
            <a:r>
              <a:rPr i="1">
                <a:latin typeface="Helvetica"/>
                <a:ea typeface="Helvetica"/>
                <a:cs typeface="Helvetica"/>
                <a:sym typeface="Helvetica"/>
              </a:rPr>
              <a:t>Style 3</a:t>
            </a:r>
            <a:r>
              <a:t> has on the </a:t>
            </a:r>
            <a:r>
              <a:rPr i="1">
                <a:latin typeface="Helvetica"/>
                <a:ea typeface="Helvetica"/>
                <a:cs typeface="Helvetica"/>
                <a:sym typeface="Helvetica"/>
              </a:rPr>
              <a:t>Sales Percentage</a:t>
            </a:r>
            <a:r>
              <a:t> chart.</a:t>
            </a:r>
          </a:p>
        </p:txBody>
      </p:sp>
      <p:pic>
        <p:nvPicPr>
          <p:cNvPr id="430" name="Screen Shot 2019-12-14 at 5.49.28 PM.png" descr="Screen Shot 2019-12-14 at 5.49.28 PM.png"/>
          <p:cNvPicPr>
            <a:picLocks noChangeAspect="1"/>
          </p:cNvPicPr>
          <p:nvPr/>
        </p:nvPicPr>
        <p:blipFill>
          <a:blip r:embed="rId2"/>
          <a:stretch>
            <a:fillRect/>
          </a:stretch>
        </p:blipFill>
        <p:spPr>
          <a:xfrm>
            <a:off x="6419260" y="2479795"/>
            <a:ext cx="6338979" cy="6508510"/>
          </a:xfrm>
          <a:prstGeom prst="rect">
            <a:avLst/>
          </a:prstGeom>
          <a:ln w="12700">
            <a:miter lim="400000"/>
          </a:ln>
        </p:spPr>
      </p:pic>
      <p:sp>
        <p:nvSpPr>
          <p:cNvPr id="431" name="Formatting Charts in Excel"/>
          <p:cNvSpPr txBox="1">
            <a:spLocks noGrp="1"/>
          </p:cNvSpPr>
          <p:nvPr>
            <p:ph type="title"/>
          </p:nvPr>
        </p:nvSpPr>
        <p:spPr>
          <a:prstGeom prst="rect">
            <a:avLst/>
          </a:prstGeom>
        </p:spPr>
        <p:txBody>
          <a:bodyPr/>
          <a:lstStyle>
            <a:lvl1pPr defTabSz="531622">
              <a:defRPr sz="7280"/>
            </a:lvl1pPr>
          </a:lstStyle>
          <a:p>
            <a:r>
              <a:t>Formatting Charts in Excel</a:t>
            </a:r>
          </a:p>
        </p:txBody>
      </p:sp>
    </p:spTree>
  </p:cSld>
  <p:clrMapOvr>
    <a:masterClrMapping/>
  </p:clrMapOvr>
  <p:transition spd="me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3" name="You can add Alternate Text to charts for accessibility. To add Alternate Text to a chart, right click the chart, and select Edit Alt Text……"/>
          <p:cNvSpPr txBox="1">
            <a:spLocks noGrp="1"/>
          </p:cNvSpPr>
          <p:nvPr>
            <p:ph type="body" sz="quarter" idx="1"/>
          </p:nvPr>
        </p:nvSpPr>
        <p:spPr>
          <a:xfrm>
            <a:off x="422736" y="4348611"/>
            <a:ext cx="3995102" cy="3221845"/>
          </a:xfrm>
          <a:prstGeom prst="rect">
            <a:avLst/>
          </a:prstGeom>
        </p:spPr>
        <p:txBody>
          <a:bodyPr/>
          <a:lstStyle/>
          <a:p>
            <a:pPr marL="270509" indent="-270509" defTabSz="414781">
              <a:spcBef>
                <a:spcPts val="2600"/>
              </a:spcBef>
              <a:defRPr sz="1987"/>
            </a:pPr>
            <a:r>
              <a:t>You can add </a:t>
            </a:r>
            <a:r>
              <a:rPr i="1">
                <a:latin typeface="Helvetica"/>
                <a:ea typeface="Helvetica"/>
                <a:cs typeface="Helvetica"/>
                <a:sym typeface="Helvetica"/>
              </a:rPr>
              <a:t>Alternate Text</a:t>
            </a:r>
            <a:r>
              <a:rPr b="1" i="1">
                <a:latin typeface="Helvetica"/>
                <a:ea typeface="Helvetica"/>
                <a:cs typeface="Helvetica"/>
                <a:sym typeface="Helvetica"/>
              </a:rPr>
              <a:t> </a:t>
            </a:r>
            <a:r>
              <a:t>to charts for accessibility. To add </a:t>
            </a:r>
            <a:r>
              <a:rPr i="1">
                <a:latin typeface="Helvetica"/>
                <a:ea typeface="Helvetica"/>
                <a:cs typeface="Helvetica"/>
                <a:sym typeface="Helvetica"/>
              </a:rPr>
              <a:t>Alternate Text</a:t>
            </a:r>
            <a:r>
              <a:t> to a chart, right click the chart, and select </a:t>
            </a:r>
            <a:r>
              <a:rPr b="1">
                <a:latin typeface="Helvetica"/>
                <a:ea typeface="Helvetica"/>
                <a:cs typeface="Helvetica"/>
                <a:sym typeface="Helvetica"/>
              </a:rPr>
              <a:t>Edit Alt Text…</a:t>
            </a:r>
          </a:p>
          <a:p>
            <a:pPr marL="270509" indent="-270509" defTabSz="414781">
              <a:spcBef>
                <a:spcPts val="2600"/>
              </a:spcBef>
              <a:defRPr sz="1987"/>
            </a:pPr>
            <a:r>
              <a:t>The </a:t>
            </a:r>
            <a:r>
              <a:rPr b="1">
                <a:latin typeface="Helvetica"/>
                <a:ea typeface="Helvetica"/>
                <a:cs typeface="Helvetica"/>
                <a:sym typeface="Helvetica"/>
              </a:rPr>
              <a:t>Alt Text</a:t>
            </a:r>
            <a:r>
              <a:t> dialogue box opens, allowing you to specify the alternative text you’d like to add to the chart.</a:t>
            </a:r>
          </a:p>
        </p:txBody>
      </p:sp>
      <p:pic>
        <p:nvPicPr>
          <p:cNvPr id="434" name="Screen Shot 2019-12-14 at 5.57.14 PM.png" descr="Screen Shot 2019-12-14 at 5.57.14 PM.png"/>
          <p:cNvPicPr>
            <a:picLocks noChangeAspect="1"/>
          </p:cNvPicPr>
          <p:nvPr/>
        </p:nvPicPr>
        <p:blipFill>
          <a:blip r:embed="rId2"/>
          <a:stretch>
            <a:fillRect/>
          </a:stretch>
        </p:blipFill>
        <p:spPr>
          <a:xfrm>
            <a:off x="4777725" y="2092454"/>
            <a:ext cx="7767119" cy="7295892"/>
          </a:xfrm>
          <a:prstGeom prst="rect">
            <a:avLst/>
          </a:prstGeom>
          <a:ln w="12700">
            <a:miter lim="400000"/>
          </a:ln>
        </p:spPr>
      </p:pic>
      <p:sp>
        <p:nvSpPr>
          <p:cNvPr id="435" name="Formatting Charts in Excel"/>
          <p:cNvSpPr txBox="1">
            <a:spLocks noGrp="1"/>
          </p:cNvSpPr>
          <p:nvPr>
            <p:ph type="title"/>
          </p:nvPr>
        </p:nvSpPr>
        <p:spPr>
          <a:prstGeom prst="rect">
            <a:avLst/>
          </a:prstGeom>
        </p:spPr>
        <p:txBody>
          <a:bodyPr/>
          <a:lstStyle>
            <a:lvl1pPr defTabSz="531622">
              <a:defRPr sz="7280"/>
            </a:lvl1pPr>
          </a:lstStyle>
          <a:p>
            <a:r>
              <a:t>Formatting Charts in Excel</a:t>
            </a:r>
          </a:p>
        </p:txBody>
      </p:sp>
      <p:sp>
        <p:nvSpPr>
          <p:cNvPr id="436" name="Arrow 11"/>
          <p:cNvSpPr/>
          <p:nvPr/>
        </p:nvSpPr>
        <p:spPr>
          <a:xfrm>
            <a:off x="8210462" y="6780419"/>
            <a:ext cx="702385" cy="528831"/>
          </a:xfrm>
          <a:custGeom>
            <a:avLst/>
            <a:gdLst/>
            <a:ahLst/>
            <a:cxnLst>
              <a:cxn ang="0">
                <a:pos x="wd2" y="hd2"/>
              </a:cxn>
              <a:cxn ang="5400000">
                <a:pos x="wd2" y="hd2"/>
              </a:cxn>
              <a:cxn ang="10800000">
                <a:pos x="wd2" y="hd2"/>
              </a:cxn>
              <a:cxn ang="16200000">
                <a:pos x="wd2" y="hd2"/>
              </a:cxn>
            </a:cxnLst>
            <a:rect l="0" t="0" r="r" b="b"/>
            <a:pathLst>
              <a:path w="21600" h="21600" extrusionOk="0">
                <a:moveTo>
                  <a:pt x="13469" y="0"/>
                </a:moveTo>
                <a:cubicBezTo>
                  <a:pt x="13010" y="0"/>
                  <a:pt x="12551" y="232"/>
                  <a:pt x="12200" y="697"/>
                </a:cubicBezTo>
                <a:cubicBezTo>
                  <a:pt x="11500" y="1626"/>
                  <a:pt x="11500" y="3135"/>
                  <a:pt x="12200" y="4065"/>
                </a:cubicBezTo>
                <a:lnTo>
                  <a:pt x="15479" y="8419"/>
                </a:lnTo>
                <a:lnTo>
                  <a:pt x="1793" y="8419"/>
                </a:lnTo>
                <a:cubicBezTo>
                  <a:pt x="802" y="8419"/>
                  <a:pt x="0" y="9485"/>
                  <a:pt x="0" y="10800"/>
                </a:cubicBezTo>
                <a:cubicBezTo>
                  <a:pt x="0" y="12115"/>
                  <a:pt x="802" y="13181"/>
                  <a:pt x="1793" y="13181"/>
                </a:cubicBezTo>
                <a:lnTo>
                  <a:pt x="15479" y="13181"/>
                </a:lnTo>
                <a:lnTo>
                  <a:pt x="12200" y="17535"/>
                </a:lnTo>
                <a:cubicBezTo>
                  <a:pt x="11500" y="18465"/>
                  <a:pt x="11500" y="19974"/>
                  <a:pt x="12200" y="20903"/>
                </a:cubicBezTo>
                <a:cubicBezTo>
                  <a:pt x="12551" y="21368"/>
                  <a:pt x="13010" y="21600"/>
                  <a:pt x="13469" y="21600"/>
                </a:cubicBezTo>
                <a:cubicBezTo>
                  <a:pt x="13927" y="21600"/>
                  <a:pt x="14387" y="21368"/>
                  <a:pt x="14737" y="20903"/>
                </a:cubicBezTo>
                <a:lnTo>
                  <a:pt x="21074" y="12484"/>
                </a:lnTo>
                <a:cubicBezTo>
                  <a:pt x="21424" y="12019"/>
                  <a:pt x="21600" y="11409"/>
                  <a:pt x="21600" y="10800"/>
                </a:cubicBezTo>
                <a:cubicBezTo>
                  <a:pt x="21600" y="10191"/>
                  <a:pt x="21424" y="9581"/>
                  <a:pt x="21074" y="9116"/>
                </a:cubicBezTo>
                <a:lnTo>
                  <a:pt x="14737" y="697"/>
                </a:lnTo>
                <a:cubicBezTo>
                  <a:pt x="14387" y="232"/>
                  <a:pt x="13927" y="0"/>
                  <a:pt x="13469" y="0"/>
                </a:cubicBezTo>
                <a:close/>
              </a:path>
            </a:pathLst>
          </a:custGeom>
          <a:gradFill>
            <a:gsLst>
              <a:gs pos="0">
                <a:schemeClr val="accent1"/>
              </a:gs>
              <a:gs pos="100000">
                <a:schemeClr val="accent1">
                  <a:hueOff val="321133"/>
                  <a:satOff val="-12043"/>
                  <a:lumOff val="-7113"/>
                </a:schemeClr>
              </a:gs>
            </a:gsLst>
            <a:lin ang="5400000"/>
          </a:gradFill>
          <a:ln w="12700">
            <a:miter lim="400000"/>
          </a:ln>
          <a:effectLst>
            <a:outerShdw blurRad="76200" dir="18900000" rotWithShape="0">
              <a:srgbClr val="000000">
                <a:alpha val="80000"/>
              </a:srgbClr>
            </a:outerShdw>
          </a:effectLst>
        </p:spPr>
        <p:txBody>
          <a:bodyPr lIns="50800" tIns="50800" rIns="50800" bIns="50800" anchor="ctr"/>
          <a:lstStyle/>
          <a:p>
            <a:pPr>
              <a:defRPr sz="2400">
                <a:effectLst>
                  <a:outerShdw blurRad="25400" dist="23998" dir="2700000" rotWithShape="0">
                    <a:srgbClr val="000000">
                      <a:alpha val="31034"/>
                    </a:srgbClr>
                  </a:outerShdw>
                </a:effectLst>
              </a:defRPr>
            </a:pPr>
            <a:endParaRPr/>
          </a:p>
        </p:txBody>
      </p:sp>
      <p:sp>
        <p:nvSpPr>
          <p:cNvPr id="437" name="Arrow 7"/>
          <p:cNvSpPr/>
          <p:nvPr/>
        </p:nvSpPr>
        <p:spPr>
          <a:xfrm>
            <a:off x="11290513" y="4705670"/>
            <a:ext cx="1097660" cy="1404674"/>
          </a:xfrm>
          <a:custGeom>
            <a:avLst/>
            <a:gdLst/>
            <a:ahLst/>
            <a:cxnLst>
              <a:cxn ang="0">
                <a:pos x="wd2" y="hd2"/>
              </a:cxn>
              <a:cxn ang="5400000">
                <a:pos x="wd2" y="hd2"/>
              </a:cxn>
              <a:cxn ang="10800000">
                <a:pos x="wd2" y="hd2"/>
              </a:cxn>
              <a:cxn ang="16200000">
                <a:pos x="wd2" y="hd2"/>
              </a:cxn>
            </a:cxnLst>
            <a:rect l="0" t="0" r="r" b="b"/>
            <a:pathLst>
              <a:path w="21600" h="21600" extrusionOk="0">
                <a:moveTo>
                  <a:pt x="7367" y="0"/>
                </a:moveTo>
                <a:lnTo>
                  <a:pt x="0" y="7818"/>
                </a:lnTo>
                <a:lnTo>
                  <a:pt x="4127" y="7818"/>
                </a:lnTo>
                <a:cubicBezTo>
                  <a:pt x="4127" y="7860"/>
                  <a:pt x="4125" y="7904"/>
                  <a:pt x="4125" y="7946"/>
                </a:cubicBezTo>
                <a:cubicBezTo>
                  <a:pt x="4125" y="15487"/>
                  <a:pt x="11948" y="21600"/>
                  <a:pt x="21598" y="21600"/>
                </a:cubicBezTo>
                <a:cubicBezTo>
                  <a:pt x="21598" y="21600"/>
                  <a:pt x="21600" y="21600"/>
                  <a:pt x="21600" y="21600"/>
                </a:cubicBezTo>
                <a:lnTo>
                  <a:pt x="21600" y="16556"/>
                </a:lnTo>
                <a:cubicBezTo>
                  <a:pt x="21600" y="16556"/>
                  <a:pt x="21598" y="16556"/>
                  <a:pt x="21598" y="16556"/>
                </a:cubicBezTo>
                <a:cubicBezTo>
                  <a:pt x="15512" y="16556"/>
                  <a:pt x="10578" y="12702"/>
                  <a:pt x="10578" y="7946"/>
                </a:cubicBezTo>
                <a:cubicBezTo>
                  <a:pt x="10578" y="7903"/>
                  <a:pt x="10582" y="7860"/>
                  <a:pt x="10582" y="7818"/>
                </a:cubicBezTo>
                <a:lnTo>
                  <a:pt x="14736" y="7818"/>
                </a:lnTo>
                <a:lnTo>
                  <a:pt x="7367" y="0"/>
                </a:lnTo>
                <a:close/>
              </a:path>
            </a:pathLst>
          </a:custGeom>
          <a:gradFill>
            <a:gsLst>
              <a:gs pos="0">
                <a:schemeClr val="accent1"/>
              </a:gs>
              <a:gs pos="100000">
                <a:schemeClr val="accent1">
                  <a:hueOff val="321133"/>
                  <a:satOff val="-12043"/>
                  <a:lumOff val="-7113"/>
                </a:schemeClr>
              </a:gs>
            </a:gsLst>
            <a:lin ang="5400000"/>
          </a:gradFill>
          <a:ln w="12700">
            <a:miter lim="400000"/>
          </a:ln>
          <a:effectLst>
            <a:outerShdw blurRad="76200" dir="18900000" rotWithShape="0">
              <a:srgbClr val="000000">
                <a:alpha val="80000"/>
              </a:srgbClr>
            </a:outerShdw>
          </a:effectLst>
        </p:spPr>
        <p:txBody>
          <a:bodyPr lIns="50800" tIns="50800" rIns="50800" bIns="50800" anchor="ctr"/>
          <a:lstStyle/>
          <a:p>
            <a:pPr>
              <a:defRPr sz="2400">
                <a:effectLst>
                  <a:outerShdw blurRad="25400" dist="23998" dir="2700000" rotWithShape="0">
                    <a:srgbClr val="000000">
                      <a:alpha val="31034"/>
                    </a:srgbClr>
                  </a:outerShdw>
                </a:effectLst>
              </a:defRPr>
            </a:pPr>
            <a:endParaRP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Customizing Excel"/>
          <p:cNvSpPr txBox="1">
            <a:spLocks noGrp="1"/>
          </p:cNvSpPr>
          <p:nvPr>
            <p:ph type="title"/>
          </p:nvPr>
        </p:nvSpPr>
        <p:spPr>
          <a:prstGeom prst="rect">
            <a:avLst/>
          </a:prstGeom>
        </p:spPr>
        <p:txBody>
          <a:bodyPr/>
          <a:lstStyle/>
          <a:p>
            <a:r>
              <a:t>Customizing Excel</a:t>
            </a:r>
          </a:p>
        </p:txBody>
      </p:sp>
      <p:sp>
        <p:nvSpPr>
          <p:cNvPr id="142" name="To display and modify workbook content in different views, go to the View tab, and view the options in the Workbook Views group. You can change the view style of the workbook, or customize one yourself."/>
          <p:cNvSpPr txBox="1">
            <a:spLocks noGrp="1"/>
          </p:cNvSpPr>
          <p:nvPr>
            <p:ph type="body" sz="half" idx="1"/>
          </p:nvPr>
        </p:nvSpPr>
        <p:spPr>
          <a:xfrm>
            <a:off x="952500" y="2590800"/>
            <a:ext cx="4640858" cy="6286500"/>
          </a:xfrm>
          <a:prstGeom prst="rect">
            <a:avLst/>
          </a:prstGeom>
        </p:spPr>
        <p:txBody>
          <a:bodyPr/>
          <a:lstStyle/>
          <a:p>
            <a:r>
              <a:t>To display and modify workbook content in different views, go to the </a:t>
            </a:r>
            <a:r>
              <a:rPr b="1">
                <a:latin typeface="Helvetica"/>
                <a:ea typeface="Helvetica"/>
                <a:cs typeface="Helvetica"/>
                <a:sym typeface="Helvetica"/>
              </a:rPr>
              <a:t>View</a:t>
            </a:r>
            <a:r>
              <a:t> tab, and view the options in the </a:t>
            </a:r>
            <a:r>
              <a:rPr b="1">
                <a:latin typeface="Helvetica"/>
                <a:ea typeface="Helvetica"/>
                <a:cs typeface="Helvetica"/>
                <a:sym typeface="Helvetica"/>
              </a:rPr>
              <a:t>Workbook Views</a:t>
            </a:r>
            <a:r>
              <a:t> group. You can change the view style of the workbook, or customize one yourself. </a:t>
            </a:r>
          </a:p>
        </p:txBody>
      </p:sp>
      <p:pic>
        <p:nvPicPr>
          <p:cNvPr id="143" name="Screen Shot 2019-12-12 at 11.12.10 PM.png" descr="Screen Shot 2019-12-12 at 11.12.10 PM.png"/>
          <p:cNvPicPr>
            <a:picLocks/>
          </p:cNvPicPr>
          <p:nvPr/>
        </p:nvPicPr>
        <p:blipFill>
          <a:blip r:embed="rId2"/>
          <a:stretch>
            <a:fillRect/>
          </a:stretch>
        </p:blipFill>
        <p:spPr>
          <a:xfrm>
            <a:off x="6111619" y="3211668"/>
            <a:ext cx="6547362" cy="5044764"/>
          </a:xfrm>
          <a:prstGeom prst="rect">
            <a:avLst/>
          </a:prstGeom>
          <a:ln w="12700">
            <a:miter lim="400000"/>
          </a:ln>
        </p:spPr>
      </p:pic>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Customizing Excel"/>
          <p:cNvSpPr txBox="1">
            <a:spLocks noGrp="1"/>
          </p:cNvSpPr>
          <p:nvPr>
            <p:ph type="title"/>
          </p:nvPr>
        </p:nvSpPr>
        <p:spPr>
          <a:prstGeom prst="rect">
            <a:avLst/>
          </a:prstGeom>
        </p:spPr>
        <p:txBody>
          <a:bodyPr/>
          <a:lstStyle/>
          <a:p>
            <a:r>
              <a:t>Customizing Excel</a:t>
            </a:r>
          </a:p>
        </p:txBody>
      </p:sp>
      <p:sp>
        <p:nvSpPr>
          <p:cNvPr id="146" name="To freeze and unfreeze rows and columns in a worksheet, in the View tab, in the Window group, and select which option you’d like to use in the Freeze Panes tab."/>
          <p:cNvSpPr txBox="1">
            <a:spLocks noGrp="1"/>
          </p:cNvSpPr>
          <p:nvPr>
            <p:ph type="body" sz="half" idx="1"/>
          </p:nvPr>
        </p:nvSpPr>
        <p:spPr>
          <a:xfrm>
            <a:off x="952500" y="2590800"/>
            <a:ext cx="4084043" cy="6286500"/>
          </a:xfrm>
          <a:prstGeom prst="rect">
            <a:avLst/>
          </a:prstGeom>
        </p:spPr>
        <p:txBody>
          <a:bodyPr/>
          <a:lstStyle/>
          <a:p>
            <a:r>
              <a:t>To freeze and unfreeze rows and columns in a worksheet, in the </a:t>
            </a:r>
            <a:r>
              <a:rPr b="1">
                <a:latin typeface="Helvetica"/>
                <a:ea typeface="Helvetica"/>
                <a:cs typeface="Helvetica"/>
                <a:sym typeface="Helvetica"/>
              </a:rPr>
              <a:t>View</a:t>
            </a:r>
            <a:r>
              <a:t> tab, in the </a:t>
            </a:r>
            <a:r>
              <a:rPr b="1">
                <a:latin typeface="Helvetica"/>
                <a:ea typeface="Helvetica"/>
                <a:cs typeface="Helvetica"/>
                <a:sym typeface="Helvetica"/>
              </a:rPr>
              <a:t>Window</a:t>
            </a:r>
            <a:r>
              <a:t> group, and select which option you’d like to use in the </a:t>
            </a:r>
            <a:r>
              <a:rPr b="1">
                <a:latin typeface="Helvetica"/>
                <a:ea typeface="Helvetica"/>
                <a:cs typeface="Helvetica"/>
                <a:sym typeface="Helvetica"/>
              </a:rPr>
              <a:t>Freeze Panes </a:t>
            </a:r>
            <a:r>
              <a:t>tab.</a:t>
            </a:r>
          </a:p>
        </p:txBody>
      </p:sp>
      <p:pic>
        <p:nvPicPr>
          <p:cNvPr id="147" name="Screen Shot 2019-12-12 at 11.57.14 PM.png" descr="Screen Shot 2019-12-12 at 11.57.14 PM.png"/>
          <p:cNvPicPr>
            <a:picLocks/>
          </p:cNvPicPr>
          <p:nvPr/>
        </p:nvPicPr>
        <p:blipFill>
          <a:blip r:embed="rId2"/>
          <a:stretch>
            <a:fillRect/>
          </a:stretch>
        </p:blipFill>
        <p:spPr>
          <a:xfrm>
            <a:off x="5485302" y="3395152"/>
            <a:ext cx="7072755" cy="4677796"/>
          </a:xfrm>
          <a:prstGeom prst="rect">
            <a:avLst/>
          </a:prstGeom>
          <a:ln w="12700">
            <a:miter lim="400000"/>
          </a:ln>
        </p:spPr>
      </p:pic>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 name="Customizing Excel"/>
          <p:cNvSpPr txBox="1">
            <a:spLocks noGrp="1"/>
          </p:cNvSpPr>
          <p:nvPr>
            <p:ph type="title"/>
          </p:nvPr>
        </p:nvSpPr>
        <p:spPr>
          <a:prstGeom prst="rect">
            <a:avLst/>
          </a:prstGeom>
        </p:spPr>
        <p:txBody>
          <a:bodyPr/>
          <a:lstStyle/>
          <a:p>
            <a:r>
              <a:t>Customizing Excel</a:t>
            </a:r>
          </a:p>
        </p:txBody>
      </p:sp>
      <p:sp>
        <p:nvSpPr>
          <p:cNvPr id="150" name="To change the window views in Excel, select either Normal, Page Layout, or Page-Break Preview mode near the zoom option in the bottom right of Excel."/>
          <p:cNvSpPr txBox="1">
            <a:spLocks noGrp="1"/>
          </p:cNvSpPr>
          <p:nvPr>
            <p:ph type="body" sz="half" idx="1"/>
          </p:nvPr>
        </p:nvSpPr>
        <p:spPr>
          <a:prstGeom prst="rect">
            <a:avLst/>
          </a:prstGeom>
        </p:spPr>
        <p:txBody>
          <a:bodyPr/>
          <a:lstStyle/>
          <a:p>
            <a:r>
              <a:t>To change the window views in Excel, select either </a:t>
            </a:r>
            <a:r>
              <a:rPr b="1">
                <a:latin typeface="Helvetica"/>
                <a:ea typeface="Helvetica"/>
                <a:cs typeface="Helvetica"/>
                <a:sym typeface="Helvetica"/>
              </a:rPr>
              <a:t>Normal, Page Layout, </a:t>
            </a:r>
            <a:r>
              <a:t>or </a:t>
            </a:r>
            <a:r>
              <a:rPr b="1">
                <a:latin typeface="Helvetica"/>
                <a:ea typeface="Helvetica"/>
                <a:cs typeface="Helvetica"/>
                <a:sym typeface="Helvetica"/>
              </a:rPr>
              <a:t>Page-Break Preview </a:t>
            </a:r>
            <a:r>
              <a:t>mode near the zoom option in the bottom right of Excel. </a:t>
            </a:r>
          </a:p>
        </p:txBody>
      </p:sp>
      <p:pic>
        <p:nvPicPr>
          <p:cNvPr id="151" name="Screen Shot 2019-12-13 at 12.04.06 AM.png" descr="Screen Shot 2019-12-13 at 12.04.06 AM.png"/>
          <p:cNvPicPr>
            <a:picLocks noChangeAspect="1"/>
          </p:cNvPicPr>
          <p:nvPr/>
        </p:nvPicPr>
        <p:blipFill>
          <a:blip r:embed="rId2"/>
          <a:stretch>
            <a:fillRect/>
          </a:stretch>
        </p:blipFill>
        <p:spPr>
          <a:xfrm>
            <a:off x="6499476" y="4375567"/>
            <a:ext cx="5771647" cy="2311986"/>
          </a:xfrm>
          <a:prstGeom prst="rect">
            <a:avLst/>
          </a:prstGeom>
          <a:ln w="12700">
            <a:miter lim="400000"/>
          </a:ln>
        </p:spPr>
      </p:pic>
    </p:spTree>
  </p:cSld>
  <p:clrMapOvr>
    <a:masterClrMapping/>
  </p:clrMapOvr>
  <p:transition spd="med"/>
</p:sld>
</file>

<file path=ppt/theme/theme1.xml><?xml version="1.0" encoding="utf-8"?>
<a:theme xmlns:a="http://schemas.openxmlformats.org/drawingml/2006/main" name="Gradient">
  <a:themeElements>
    <a:clrScheme name="Gradient">
      <a:dk1>
        <a:srgbClr val="FF0000"/>
      </a:dk1>
      <a:lt1>
        <a:srgbClr val="FFFFFF"/>
      </a:lt1>
      <a:dk2>
        <a:srgbClr val="53585F"/>
      </a:dk2>
      <a:lt2>
        <a:srgbClr val="DCDEE0"/>
      </a:lt2>
      <a:accent1>
        <a:srgbClr val="0065C1"/>
      </a:accent1>
      <a:accent2>
        <a:srgbClr val="189B1A"/>
      </a:accent2>
      <a:accent3>
        <a:srgbClr val="008C91"/>
      </a:accent3>
      <a:accent4>
        <a:srgbClr val="5747C1"/>
      </a:accent4>
      <a:accent5>
        <a:srgbClr val="971817"/>
      </a:accent5>
      <a:accent6>
        <a:srgbClr val="BC8027"/>
      </a:accent6>
      <a:hlink>
        <a:srgbClr val="0000FF"/>
      </a:hlink>
      <a:folHlink>
        <a:srgbClr val="FF00FF"/>
      </a:folHlink>
    </a:clrScheme>
    <a:fontScheme name="Gradient">
      <a:majorFont>
        <a:latin typeface="Helvetica Light"/>
        <a:ea typeface="Helvetica Light"/>
        <a:cs typeface="Helvetica Light"/>
      </a:majorFont>
      <a:minorFont>
        <a:latin typeface="Helvetica Light"/>
        <a:ea typeface="Helvetica Light"/>
        <a:cs typeface="Helvetica Light"/>
      </a:minorFont>
    </a:fontScheme>
    <a:fmtScheme name="Gradien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76200" dir="18900000" rotWithShape="0">
              <a:srgbClr val="000000">
                <a:alpha val="80000"/>
              </a:srgbClr>
            </a:outerShdw>
          </a:effectLst>
        </a:effectStyle>
        <a:effectStyle>
          <a:effectLst>
            <a:outerShdw blurRad="76200" dir="18900000" rotWithShape="0">
              <a:srgbClr val="000000">
                <a:alpha val="80000"/>
              </a:srgbClr>
            </a:outerShdw>
          </a:effectLst>
        </a:effectStyle>
        <a:effectStyle>
          <a:effectLst>
            <a:outerShdw blurRad="76200" dir="18900000" rotWithShape="0">
              <a:srgbClr val="000000">
                <a:alpha val="8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gradFill flip="none" rotWithShape="1">
          <a:gsLst>
            <a:gs pos="0">
              <a:schemeClr val="accent1"/>
            </a:gs>
            <a:gs pos="100000">
              <a:schemeClr val="accent1">
                <a:hueOff val="321133"/>
                <a:satOff val="-12043"/>
                <a:lumOff val="-7113"/>
              </a:schemeClr>
            </a:gs>
          </a:gsLst>
          <a:lin ang="5400000" scaled="0"/>
        </a:gradFill>
        <a:ln w="12700" cap="flat">
          <a:noFill/>
          <a:miter lim="400000"/>
        </a:ln>
        <a:effectLst>
          <a:outerShdw blurRad="76200" dir="18900000" rotWithShape="0">
            <a:srgbClr val="000000">
              <a:alpha val="8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FFFFFF"/>
            </a:solidFill>
            <a:effectLst>
              <a:outerShdw blurRad="25400" dist="23998" dir="2700000" rotWithShape="0">
                <a:srgbClr val="000000">
                  <a:alpha val="31034"/>
                </a:srgbClr>
              </a:outerShdw>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8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Gradient">
  <a:themeElements>
    <a:clrScheme name="Gradient">
      <a:dk1>
        <a:srgbClr val="000000"/>
      </a:dk1>
      <a:lt1>
        <a:srgbClr val="FFFFFF"/>
      </a:lt1>
      <a:dk2>
        <a:srgbClr val="53585F"/>
      </a:dk2>
      <a:lt2>
        <a:srgbClr val="DCDEE0"/>
      </a:lt2>
      <a:accent1>
        <a:srgbClr val="0065C1"/>
      </a:accent1>
      <a:accent2>
        <a:srgbClr val="189B1A"/>
      </a:accent2>
      <a:accent3>
        <a:srgbClr val="008C91"/>
      </a:accent3>
      <a:accent4>
        <a:srgbClr val="5747C1"/>
      </a:accent4>
      <a:accent5>
        <a:srgbClr val="971817"/>
      </a:accent5>
      <a:accent6>
        <a:srgbClr val="BC8027"/>
      </a:accent6>
      <a:hlink>
        <a:srgbClr val="0000FF"/>
      </a:hlink>
      <a:folHlink>
        <a:srgbClr val="FF00FF"/>
      </a:folHlink>
    </a:clrScheme>
    <a:fontScheme name="Gradient">
      <a:majorFont>
        <a:latin typeface="Helvetica Light"/>
        <a:ea typeface="Helvetica Light"/>
        <a:cs typeface="Helvetica Light"/>
      </a:majorFont>
      <a:minorFont>
        <a:latin typeface="Helvetica Light"/>
        <a:ea typeface="Helvetica Light"/>
        <a:cs typeface="Helvetica Light"/>
      </a:minorFont>
    </a:fontScheme>
    <a:fmtScheme name="Gradien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76200" dir="18900000" rotWithShape="0">
              <a:srgbClr val="000000">
                <a:alpha val="80000"/>
              </a:srgbClr>
            </a:outerShdw>
          </a:effectLst>
        </a:effectStyle>
        <a:effectStyle>
          <a:effectLst>
            <a:outerShdw blurRad="76200" dir="18900000" rotWithShape="0">
              <a:srgbClr val="000000">
                <a:alpha val="80000"/>
              </a:srgbClr>
            </a:outerShdw>
          </a:effectLst>
        </a:effectStyle>
        <a:effectStyle>
          <a:effectLst>
            <a:outerShdw blurRad="76200" dir="18900000" rotWithShape="0">
              <a:srgbClr val="000000">
                <a:alpha val="8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gradFill flip="none" rotWithShape="1">
          <a:gsLst>
            <a:gs pos="0">
              <a:schemeClr val="accent1"/>
            </a:gs>
            <a:gs pos="100000">
              <a:schemeClr val="accent1">
                <a:hueOff val="321133"/>
                <a:satOff val="-12043"/>
                <a:lumOff val="-7113"/>
              </a:schemeClr>
            </a:gs>
          </a:gsLst>
          <a:lin ang="5400000" scaled="0"/>
        </a:gradFill>
        <a:ln w="12700" cap="flat">
          <a:noFill/>
          <a:miter lim="400000"/>
        </a:ln>
        <a:effectLst>
          <a:outerShdw blurRad="76200" dir="18900000" rotWithShape="0">
            <a:srgbClr val="000000">
              <a:alpha val="8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FFFFFF"/>
            </a:solidFill>
            <a:effectLst>
              <a:outerShdw blurRad="25400" dist="23998" dir="2700000" rotWithShape="0">
                <a:srgbClr val="000000">
                  <a:alpha val="31034"/>
                </a:srgbClr>
              </a:outerShdw>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8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4</TotalTime>
  <Words>4980</Words>
  <Application>Microsoft Macintosh PowerPoint</Application>
  <PresentationFormat>Custom</PresentationFormat>
  <Paragraphs>238</Paragraphs>
  <Slides>62</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62</vt:i4>
      </vt:variant>
    </vt:vector>
  </HeadingPairs>
  <TitlesOfParts>
    <vt:vector size="66" baseType="lpstr">
      <vt:lpstr>Helvetica</vt:lpstr>
      <vt:lpstr>Helvetica Light</vt:lpstr>
      <vt:lpstr>Helvetica Neue</vt:lpstr>
      <vt:lpstr>Gradient</vt:lpstr>
      <vt:lpstr>Microsoft Excel  Crash Course</vt:lpstr>
      <vt:lpstr>Importing Data From Text (.txt/csv) Files</vt:lpstr>
      <vt:lpstr>Navigating Excel</vt:lpstr>
      <vt:lpstr>Inserting &amp; Removing Hyperlinks</vt:lpstr>
      <vt:lpstr>Formatting Worksheets</vt:lpstr>
      <vt:lpstr>Customizing Excel</vt:lpstr>
      <vt:lpstr>Customizing Excel</vt:lpstr>
      <vt:lpstr>Customizing Excel</vt:lpstr>
      <vt:lpstr>Customizing Excel</vt:lpstr>
      <vt:lpstr>Customize Excel</vt:lpstr>
      <vt:lpstr>Customizing Excel</vt:lpstr>
      <vt:lpstr>Configure Excel for Collaboration</vt:lpstr>
      <vt:lpstr>Configure Excel for Collaboration</vt:lpstr>
      <vt:lpstr>Configure Excel for Collaboration</vt:lpstr>
      <vt:lpstr>Configure Excel for Collaboration</vt:lpstr>
      <vt:lpstr>Manipulate Data in Excel</vt:lpstr>
      <vt:lpstr>Manipulate Data in Excel</vt:lpstr>
      <vt:lpstr>Manipulate Data in Excel</vt:lpstr>
      <vt:lpstr>Manipulate Data in Excel</vt:lpstr>
      <vt:lpstr>Manipulate Data in Excel</vt:lpstr>
      <vt:lpstr>Manipulate Data in Excel</vt:lpstr>
      <vt:lpstr>Formatting in Excel</vt:lpstr>
      <vt:lpstr>Formatting in Excel</vt:lpstr>
      <vt:lpstr>Formatting in Excel</vt:lpstr>
      <vt:lpstr>Formatting in Excel</vt:lpstr>
      <vt:lpstr>Formatting in Excel</vt:lpstr>
      <vt:lpstr>Formatting in Excel</vt:lpstr>
      <vt:lpstr>Formatting in Excel</vt:lpstr>
      <vt:lpstr>Formatting in Excel</vt:lpstr>
      <vt:lpstr>PowerPoint Presentation</vt:lpstr>
      <vt:lpstr>PowerPoint Presentation</vt:lpstr>
      <vt:lpstr>Summarizing Data Visually in Excel</vt:lpstr>
      <vt:lpstr>Summarizing Data Visually in Excel</vt:lpstr>
      <vt:lpstr>Summarizing Data Visually in Excel</vt:lpstr>
      <vt:lpstr>Create and Format Tables in Excel</vt:lpstr>
      <vt:lpstr>Create and Format Tables in Excel</vt:lpstr>
      <vt:lpstr>Create and Format Tables in Excel</vt:lpstr>
      <vt:lpstr>Modifying Tables in Excel</vt:lpstr>
      <vt:lpstr>Modifying Tables in Excel</vt:lpstr>
      <vt:lpstr>Modifying Tables in Excel</vt:lpstr>
      <vt:lpstr>Filtering &amp; Sorting Data in Excel</vt:lpstr>
      <vt:lpstr>Filtering &amp; Sorting Data in Excel</vt:lpstr>
      <vt:lpstr>Filtering &amp; Sorting Data in Excel</vt:lpstr>
      <vt:lpstr>Inserting References in Excel</vt:lpstr>
      <vt:lpstr>Inserting References in Excel</vt:lpstr>
      <vt:lpstr>Inserting References in Excel</vt:lpstr>
      <vt:lpstr>Calculate and Transform Data in Excel</vt:lpstr>
      <vt:lpstr>Calculate and Transform Data in Excel</vt:lpstr>
      <vt:lpstr>Calculate and Transform Data in Excel</vt:lpstr>
      <vt:lpstr>Calculate and Transform Data in Excel</vt:lpstr>
      <vt:lpstr>Calculate and Transform Data in Excel</vt:lpstr>
      <vt:lpstr>Format and Modify Text in Excel</vt:lpstr>
      <vt:lpstr>Format and Modify Text in Excel</vt:lpstr>
      <vt:lpstr>Format and Modify Text in Excel</vt:lpstr>
      <vt:lpstr>Create Charts in Excel</vt:lpstr>
      <vt:lpstr>Modify Charts in Excel</vt:lpstr>
      <vt:lpstr>Modify Charts in Excel</vt:lpstr>
      <vt:lpstr>Modify Charts in Excel</vt:lpstr>
      <vt:lpstr>Modify Charts in Excel</vt:lpstr>
      <vt:lpstr>Formatting Charts in Excel</vt:lpstr>
      <vt:lpstr>Formatting Charts in Excel</vt:lpstr>
      <vt:lpstr>Formatting Charts in Excel</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Excel  Competency</dc:title>
  <cp:lastModifiedBy>Ali Abbiss</cp:lastModifiedBy>
  <cp:revision>5</cp:revision>
  <dcterms:modified xsi:type="dcterms:W3CDTF">2021-01-25T17:56:16Z</dcterms:modified>
</cp:coreProperties>
</file>